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73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37FAD-F74E-4048-95F8-6A2188496099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A8C29-7BE2-4707-AE3A-A4B4445350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101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41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763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083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848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34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291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43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056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5884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4728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460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E5E40-D16C-42BF-BB02-203C682A8836}" type="datetimeFigureOut">
              <a:rPr lang="cs-CZ" smtClean="0"/>
              <a:t>18.11.2015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9DA14-64C1-4031-8D71-E4D31E5C40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25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15616" y="665262"/>
            <a:ext cx="7414592" cy="276373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Zaslouží si lékařská posudková služba koncepční změnu </a:t>
            </a:r>
            <a:r>
              <a:rPr lang="cs-CZ" sz="3600" dirty="0" smtClean="0"/>
              <a:t>?</a:t>
            </a:r>
            <a:br>
              <a:rPr lang="cs-CZ" sz="3600" dirty="0" smtClean="0"/>
            </a:b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Konference  PS PČR  18. 11. 2015</a:t>
            </a:r>
            <a: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993776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cs-CZ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Koncepce posuzování zdravotního stavu fyzických osob</a:t>
            </a:r>
          </a:p>
          <a:p>
            <a:endParaRPr lang="cs-CZ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MUDr. Alena </a:t>
            </a:r>
            <a:r>
              <a:rPr lang="cs-CZ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Zvoníková</a:t>
            </a:r>
            <a:endParaRPr lang="cs-CZ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 posudkové služby MPSV</a:t>
            </a:r>
            <a:endParaRPr lang="cs-CZ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159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</a:t>
            </a:r>
            <a:r>
              <a:rPr lang="cs-CZ" b="1" dirty="0" smtClean="0"/>
              <a:t>oncepce posuzování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628800"/>
            <a:ext cx="8003232" cy="4497363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cs-CZ" b="1" dirty="0" smtClean="0"/>
              <a:t>Tvorba koncepce</a:t>
            </a:r>
            <a:r>
              <a:rPr lang="cs-CZ" dirty="0" smtClean="0"/>
              <a:t> </a:t>
            </a:r>
            <a:r>
              <a:rPr lang="cs-CZ" b="1" dirty="0" smtClean="0"/>
              <a:t>posuzování zdravotního stavu fyzických osob představuje formování vize, představ, pojetí a názorů na činnost posudkové služby v sociálním  zabezpečení </a:t>
            </a:r>
          </a:p>
          <a:p>
            <a:r>
              <a:rPr lang="cs-CZ" b="1" dirty="0" smtClean="0"/>
              <a:t>Koncepce posuzování je nedílnou součástí koncepce jednotlivých systémů sociálního zabezpečení a zaměstnanosti</a:t>
            </a:r>
          </a:p>
          <a:p>
            <a:r>
              <a:rPr lang="cs-CZ" b="1" dirty="0" smtClean="0"/>
              <a:t>Lékařská posudková činnost je „servisem“ </a:t>
            </a:r>
          </a:p>
          <a:p>
            <a:pPr marL="0" indent="0">
              <a:buNone/>
            </a:pPr>
            <a:r>
              <a:rPr lang="cs-CZ" b="1" dirty="0" smtClean="0"/>
              <a:t>    systémů a jejich klientů</a:t>
            </a: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55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Tvůrci a spolutvůrci koncepce posuzování</a:t>
            </a:r>
            <a:endParaRPr lang="cs-CZ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MPSV - odbor posudkové služby, odbor výkonu posudkové činnosti a další  věcné útvary MPSV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ČSSZ - odbor posudkové služby 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Úřad práce ČR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dborná lékařská veřejnost, společnost sociálních pracovníků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Připomínková místa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Organizace osob se zdravotním postižením </a:t>
            </a:r>
          </a:p>
          <a:p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376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Zdroje  tvorby koncepce 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1484784"/>
            <a:ext cx="7643192" cy="4641379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Koncepce MPSV v oblasti sociální politiky </a:t>
            </a:r>
            <a:r>
              <a:rPr lang="cs-CZ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zaměstnanosti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Multidisciplinární spolupráce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Odborná platforma pro tvorbu koncepce: projekty, veřejné zakázky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Podněty  zainteresovaných subjektů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Poznatky z implementace dosavadních systémů</a:t>
            </a:r>
          </a:p>
          <a:p>
            <a:endParaRPr lang="cs-CZ" dirty="0" smtClean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9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Atributy koncepce posuzování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4641379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sz="2800" b="1" dirty="0" smtClean="0"/>
              <a:t>Dostupnost posouzení</a:t>
            </a:r>
          </a:p>
          <a:p>
            <a:r>
              <a:rPr lang="cs-CZ" sz="2800" b="1" dirty="0" smtClean="0"/>
              <a:t>Včasnost posouzení</a:t>
            </a:r>
          </a:p>
          <a:p>
            <a:r>
              <a:rPr lang="cs-CZ" sz="2800" b="1" dirty="0" smtClean="0"/>
              <a:t>Odbornost, spolehlivost, opakovatelnost a přezkoumatelnost posouzení</a:t>
            </a:r>
          </a:p>
          <a:p>
            <a:r>
              <a:rPr lang="cs-CZ" sz="2800" b="1" dirty="0" smtClean="0"/>
              <a:t>Individuálnost posouzení</a:t>
            </a:r>
          </a:p>
          <a:p>
            <a:r>
              <a:rPr lang="cs-CZ" sz="2800" b="1" dirty="0" smtClean="0"/>
              <a:t>Zacílení  na rozhodné skutečnosti</a:t>
            </a:r>
          </a:p>
          <a:p>
            <a:r>
              <a:rPr lang="cs-CZ" sz="2800" b="1" dirty="0" smtClean="0"/>
              <a:t>Komfortnost pro posuzované osoby</a:t>
            </a:r>
          </a:p>
          <a:p>
            <a:r>
              <a:rPr lang="cs-CZ" sz="2800" b="1" dirty="0"/>
              <a:t>V</a:t>
            </a:r>
            <a:r>
              <a:rPr lang="cs-CZ" sz="2800" b="1" dirty="0" smtClean="0"/>
              <a:t>yužití maxima již existujících podkladů </a:t>
            </a:r>
            <a:endParaRPr lang="cs-CZ" sz="2800" b="1" dirty="0"/>
          </a:p>
          <a:p>
            <a:r>
              <a:rPr lang="cs-CZ" sz="2800" b="1" dirty="0" smtClean="0"/>
              <a:t>Hospodárnost řízení</a:t>
            </a:r>
            <a:endParaRPr lang="cs-CZ" b="1" dirty="0" smtClean="0"/>
          </a:p>
          <a:p>
            <a:endParaRPr lang="cs-CZ" dirty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49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013576" cy="1143000"/>
          </a:xfrm>
        </p:spPr>
        <p:txBody>
          <a:bodyPr/>
          <a:lstStyle/>
          <a:p>
            <a:r>
              <a:rPr lang="cs-CZ" b="1" dirty="0" smtClean="0"/>
              <a:t>Atributy koncepce posuzování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1556792"/>
            <a:ext cx="7643192" cy="456937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Posudkový orgán ?</a:t>
            </a:r>
          </a:p>
          <a:p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dravotní model nebo sociálně zdravotní model ? 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Vypracovat odborný posudek či řešit nepříznivou sociálně zdravotní situaci ?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Komu jsou posudkové systémy určeny ?</a:t>
            </a:r>
          </a:p>
          <a:p>
            <a:pPr algn="just"/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Jaký charakter a formu mají mít posudkové systémy a posudková kritéria? </a:t>
            </a: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68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posuzování 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Sociálně zdravotní  model</a:t>
            </a:r>
          </a:p>
          <a:p>
            <a:pPr marL="0" indent="0" algn="just">
              <a:buNone/>
            </a:pP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Prizmatem zdravotního stavu, zachovaných  a ztracených schopností, informací o kvalifikačním  a rehabilitačním potenciálu, o schopnosti samostatného života v přirozeném sociálním prostředí, o omezení aktivit nebo participací se hodnotí důsledky zdravotního postižení v oblasti:</a:t>
            </a:r>
          </a:p>
          <a:p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racovní schopnosti</a:t>
            </a:r>
          </a:p>
          <a:p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schopnosti zvládat základní životní potřeby</a:t>
            </a:r>
          </a:p>
          <a:p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schopnosti pohyblivosti a orientace</a:t>
            </a:r>
          </a:p>
          <a:p>
            <a:endParaRPr lang="cs-CZ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Zdravotní model 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 taxativně  vymezená zdravotní postižení,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kritéria pro nárok na příspěvek na zvláštní 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pomůcku</a:t>
            </a:r>
          </a:p>
          <a:p>
            <a:pPr marL="0" indent="0">
              <a:buNone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000" dirty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140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Posudek nebo řešení situace 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Stávající  dávkové systémy potřebují posudek výlučně pro rozhodovací činnost</a:t>
            </a:r>
          </a:p>
          <a:p>
            <a:pPr algn="just"/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Samostatná řízení o nárok na jednotlivé dávky podmíněné DNZS</a:t>
            </a:r>
          </a:p>
          <a:p>
            <a:pPr algn="just"/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Jednotlivé subjekty řeší v jednotlivých systémech dílčí úkoly, dílčím způsobem</a:t>
            </a:r>
          </a:p>
          <a:p>
            <a:pPr marL="0" indent="0" algn="just">
              <a:buNone/>
            </a:pPr>
            <a:endParaRPr 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Vize – komplexní posouzení, sociálně zdravotní posouzení = řešení nepříznivé zdravotně sociální situace</a:t>
            </a:r>
          </a:p>
          <a:p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444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Posuzování a posudková kritéria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Charakter posudkového systému a posudkových kritérií souvisí s:</a:t>
            </a:r>
          </a:p>
          <a:p>
            <a:pPr algn="just"/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potřebami dávkového systému a jeho klientů</a:t>
            </a:r>
          </a:p>
          <a:p>
            <a:pPr algn="just"/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 kdo posuzuje a kdo bude posuzovat </a:t>
            </a:r>
          </a:p>
          <a:p>
            <a:pPr algn="just"/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 jaká je nebo bude dělba posudkových kompetencí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Kritéria musí být: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sjednocující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eflektující účel dávky (kompenzace)  a  jejího klienta  </a:t>
            </a: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objektivně zjistitelná/prokazatelná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plikovatelná odbornými kompetencemi posudkového orgánu</a:t>
            </a:r>
          </a:p>
          <a:p>
            <a:endParaRPr lang="cs-CZ" dirty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132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posuzování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r>
              <a:rPr lang="cs-CZ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Jak </a:t>
            </a:r>
            <a:r>
              <a:rPr lang="cs-CZ" sz="3800" b="1" dirty="0">
                <a:latin typeface="Arial" panose="020B0604020202020204" pitchFamily="34" charset="0"/>
                <a:cs typeface="Arial" panose="020B0604020202020204" pitchFamily="34" charset="0"/>
              </a:rPr>
              <a:t>dále řešit posudkové systémy a posudková kritéria  </a:t>
            </a:r>
            <a:r>
              <a:rPr lang="cs-CZ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cs-CZ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Srozumitelnost </a:t>
            </a:r>
            <a:r>
              <a:rPr lang="cs-CZ" sz="3800" b="1" dirty="0">
                <a:latin typeface="Arial" panose="020B0604020202020204" pitchFamily="34" charset="0"/>
                <a:cs typeface="Arial" panose="020B0604020202020204" pitchFamily="34" charset="0"/>
              </a:rPr>
              <a:t>a přehlednost pro laiky</a:t>
            </a:r>
          </a:p>
          <a:p>
            <a:pPr marL="0" indent="0">
              <a:buNone/>
            </a:pPr>
            <a:r>
              <a:rPr lang="cs-CZ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3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Schématičnost</a:t>
            </a:r>
            <a:r>
              <a:rPr lang="cs-CZ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800" b="1" dirty="0">
                <a:latin typeface="Arial" panose="020B0604020202020204" pitchFamily="34" charset="0"/>
                <a:cs typeface="Arial" panose="020B0604020202020204" pitchFamily="34" charset="0"/>
              </a:rPr>
              <a:t>pro profesionály</a:t>
            </a:r>
          </a:p>
          <a:p>
            <a:pPr marL="0" indent="0">
              <a:buNone/>
            </a:pPr>
            <a:endParaRPr lang="cs-CZ" sz="3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Rizika </a:t>
            </a: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transformace medicíny do právních předpisů: </a:t>
            </a:r>
          </a:p>
          <a:p>
            <a:pPr marL="0" indent="0">
              <a:buNone/>
            </a:pP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zjednodušení, </a:t>
            </a:r>
          </a:p>
          <a:p>
            <a:pPr marL="0" indent="0">
              <a:buNone/>
            </a:pP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zmenšení vypovídací schopnosti, </a:t>
            </a:r>
          </a:p>
          <a:p>
            <a:pPr marL="0" indent="0">
              <a:buNone/>
            </a:pP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omezený rozsah  textu, </a:t>
            </a:r>
          </a:p>
          <a:p>
            <a:pPr marL="0" indent="0">
              <a:buNone/>
            </a:pP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specifika právní mluvy,</a:t>
            </a:r>
          </a:p>
          <a:p>
            <a:pPr marL="0" indent="0">
              <a:buNone/>
            </a:pP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možné rozpory lege </a:t>
            </a:r>
            <a:r>
              <a:rPr lang="cs-CZ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artis</a:t>
            </a:r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 a  de iure při posuzování </a:t>
            </a:r>
          </a:p>
          <a:p>
            <a:pPr marL="0" indent="0">
              <a:buNone/>
            </a:pPr>
            <a:endParaRPr lang="cs-CZ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336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837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  <a:noFill/>
        </p:spPr>
        <p:txBody>
          <a:bodyPr>
            <a:normAutofit/>
          </a:bodyPr>
          <a:lstStyle/>
          <a:p>
            <a: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posuzování 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Silná právní regulace, zákony, vyhlášky – je to výhoda či úskalí ? </a:t>
            </a:r>
          </a:p>
          <a:p>
            <a:pPr marL="0" indent="0">
              <a:buNone/>
            </a:pPr>
            <a:endParaRPr lang="cs-C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Nebrání  v řadě případů příliš „právně regulované posuzování“  individuálnosti posouzení ?</a:t>
            </a:r>
          </a:p>
          <a:p>
            <a:pPr marL="0" indent="0">
              <a:buNone/>
            </a:pPr>
            <a:endParaRPr lang="cs-C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Lze posuzování regulovat  jinak ? </a:t>
            </a:r>
          </a:p>
          <a:p>
            <a:pPr marL="0" indent="0">
              <a:buNone/>
            </a:pPr>
            <a:endParaRPr lang="cs-C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Místo vyhlášek </a:t>
            </a:r>
            <a:r>
              <a:rPr lang="cs-CZ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guedlines</a:t>
            </a: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metodiky, instrukce?</a:t>
            </a:r>
          </a:p>
          <a:p>
            <a:endParaRPr lang="cs-CZ" dirty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336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080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869560" cy="1143000"/>
          </a:xfrm>
        </p:spPr>
        <p:txBody>
          <a:bodyPr>
            <a:noAutofit/>
          </a:bodyPr>
          <a:lstStyle/>
          <a:p>
            <a:pPr marL="0" indent="0"/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 ministerstva práce a sociálních věcí na období 2015 - 2017,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 výhledem do roku 2020</a:t>
            </a:r>
            <a:b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28800"/>
            <a:ext cx="7859216" cy="449736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algn="just"/>
            <a:r>
              <a:rPr lang="cs-CZ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Nemocenské pojištění:</a:t>
            </a:r>
          </a:p>
          <a:p>
            <a:pPr marL="0" indent="0" algn="just">
              <a:buNone/>
            </a:pP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zvýšit informovanost ošetřujících lékařů o možnosti doporučování dočasně práce neschopných k zařazení na pracovní rehabilitaci </a:t>
            </a:r>
          </a:p>
          <a:p>
            <a:pPr marL="0" indent="0" algn="just">
              <a:buNone/>
            </a:pP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Koncipování nových řešení, t.č. na úrovni interního materiálu MPSV –pečovatelské volno</a:t>
            </a:r>
          </a:p>
          <a:p>
            <a:pPr marL="0" indent="0" algn="just">
              <a:buNone/>
            </a:pP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2016 - Projekt  TAČR</a:t>
            </a:r>
          </a:p>
          <a:p>
            <a:pPr marL="0" indent="0" algn="just">
              <a:buNone/>
            </a:pP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„Stanovení délky dočasné pracovní neschopnosti, analýza a zvýšení efektivity kontrol posuzování dočasné pracovní neschopnosti“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79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Koncepce MPSV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556792"/>
            <a:ext cx="7859216" cy="4569371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cs-CZ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Důchodové pojištění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Provedení analýzy posuzování invalidity za období 2010-2015</a:t>
            </a:r>
          </a:p>
          <a:p>
            <a:r>
              <a:rPr lang="cs-CZ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Odborná platforma:</a:t>
            </a:r>
          </a:p>
          <a:p>
            <a:pPr algn="just"/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Srovnání </a:t>
            </a:r>
            <a:r>
              <a:rPr lang="cs-CZ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invalidizace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 ČR a v některých evropských zemích;  řešitel VÚPSV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Promítnutí pokroků lékařské vědy do posuzování zdravotního stavu, pracovní schopnosti  a invalidity; řešitel FN KV</a:t>
            </a:r>
          </a:p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Využití učiněných zjištění a doporučení pro korekci posuzování invalidity </a:t>
            </a:r>
          </a:p>
          <a:p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766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MPSV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556792"/>
            <a:ext cx="7859216" cy="4569371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11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Sociální služby - </a:t>
            </a:r>
            <a:r>
              <a:rPr lang="cs-CZ" sz="112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PnP</a:t>
            </a:r>
            <a:r>
              <a:rPr lang="cs-CZ" sz="11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a SZ</a:t>
            </a:r>
          </a:p>
          <a:p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Stávající řešení nejsou zcela optimální, existují možnosti dílčích úprav</a:t>
            </a:r>
          </a:p>
          <a:p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 způsobu a obsahu  </a:t>
            </a:r>
            <a:r>
              <a:rPr lang="cs-CZ" sz="9600" b="1" dirty="0">
                <a:latin typeface="Arial" panose="020B0604020202020204" pitchFamily="34" charset="0"/>
                <a:cs typeface="Arial" panose="020B0604020202020204" pitchFamily="34" charset="0"/>
              </a:rPr>
              <a:t>zásadní změny podmínek nároku  na </a:t>
            </a:r>
            <a:r>
              <a:rPr lang="cs-CZ" sz="9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PnP</a:t>
            </a:r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sz="9600" b="1" dirty="0">
                <a:latin typeface="Arial" panose="020B0604020202020204" pitchFamily="34" charset="0"/>
                <a:cs typeface="Arial" panose="020B0604020202020204" pitchFamily="34" charset="0"/>
              </a:rPr>
              <a:t>a posuzování SZ  neexistuje  </a:t>
            </a:r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zatím shoda</a:t>
            </a:r>
          </a:p>
          <a:p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Metodický pokyn pro LPS k posuzování stupně závislosti </a:t>
            </a:r>
            <a:r>
              <a:rPr lang="cs-CZ" sz="96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</a:p>
          <a:p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Normativní instrukce  k sociálnímu šetření – 2015</a:t>
            </a:r>
          </a:p>
          <a:p>
            <a:endParaRPr lang="cs-CZ" sz="9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9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Vize</a:t>
            </a:r>
            <a:r>
              <a:rPr lang="cs-CZ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propojit lékařské posouzení a sociální šetření s plánem péče, větší zacílení na potřeby klienta</a:t>
            </a:r>
          </a:p>
          <a:p>
            <a:endParaRPr lang="cs-CZ" sz="5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825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MPSV</a:t>
            </a: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1916832"/>
            <a:ext cx="8001000" cy="420933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Dávky pro osoby se zdravotním postižením</a:t>
            </a:r>
          </a:p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Normativní instrukce  pro LPS k posuzování zdravotního stavu osob pro účely zákona č. 329/2011 Sb.- 2015</a:t>
            </a:r>
            <a:endParaRPr 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429000"/>
            <a:ext cx="2952328" cy="254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057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Koncepce MPSV</a:t>
            </a:r>
            <a:endParaRPr 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1" u="sng" dirty="0" smtClean="0"/>
              <a:t>Zaměstnanost </a:t>
            </a:r>
          </a:p>
          <a:p>
            <a:r>
              <a:rPr lang="cs-CZ" b="1" dirty="0" smtClean="0"/>
              <a:t>Zvýšení využívání stávajících kompetencí LPS OSSZ k doporučování zařazení na pracovní rehabilitaci OZP, které přestaly být invalidní</a:t>
            </a:r>
          </a:p>
          <a:p>
            <a:r>
              <a:rPr lang="cs-CZ" b="1" dirty="0" smtClean="0"/>
              <a:t>Rozšíření kompetencí LPS k doporučování zařazení OZP na pracovní rehabilitaci  i v jiných situacích při posuzování invalidity – návrh věcného záměru - 2015</a:t>
            </a:r>
          </a:p>
          <a:p>
            <a:pPr marL="0" indent="0">
              <a:buNone/>
            </a:pPr>
            <a:r>
              <a:rPr lang="cs-CZ" b="1" u="sng" dirty="0" smtClean="0"/>
              <a:t>Koordinovaná rehabilitace</a:t>
            </a:r>
          </a:p>
          <a:p>
            <a:r>
              <a:rPr lang="cs-CZ" b="1" dirty="0" smtClean="0"/>
              <a:t>Ustanovení NM sekce 7 Ing. I. Merhautové předsedkyní pracovní skupiny pro koordinovanou rehabilitaci</a:t>
            </a:r>
          </a:p>
          <a:p>
            <a:pPr algn="just"/>
            <a:r>
              <a:rPr lang="cs-CZ" b="1" dirty="0" smtClean="0"/>
              <a:t>Informace o činnosti MPSV v oblasti koncepce koordinované rehabilitace, návrh dalšího postupu (projekty)- materiál pro PV 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258" y="-99392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526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Závěr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endParaRPr lang="cs-CZ" sz="4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Základní předpoklady pro zásadní koncepční změny v oblasti posuzování jsou:</a:t>
            </a:r>
          </a:p>
          <a:p>
            <a:pPr marL="0" indent="0" algn="just">
              <a:buNone/>
            </a:pPr>
            <a:endParaRPr lang="cs-CZ" sz="5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zajištění  personální stabilizace činnosti </a:t>
            </a:r>
            <a:r>
              <a:rPr lang="cs-CZ" sz="5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lékařské posudkové služby  pro rok 2017</a:t>
            </a:r>
            <a:r>
              <a:rPr lang="cs-CZ" sz="5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 roky následující </a:t>
            </a:r>
          </a:p>
          <a:p>
            <a:pPr algn="just"/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potřeby jednotlivých systémů sociál. zabezpečení a zaměstnanosti</a:t>
            </a:r>
          </a:p>
          <a:p>
            <a:r>
              <a:rPr lang="cs-CZ" sz="51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onsenzus </a:t>
            </a:r>
            <a:r>
              <a:rPr lang="cs-CZ" sz="5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 smtClean="0"/>
              <a:t>		</a:t>
            </a:r>
            <a:r>
              <a:rPr lang="cs-CZ" sz="51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endParaRPr lang="cs-CZ" sz="51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28" descr="pr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006" y="-3067"/>
            <a:ext cx="685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6472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797</Words>
  <Application>Microsoft Office PowerPoint</Application>
  <PresentationFormat>Předvádění na obrazovce (4:3)</PresentationFormat>
  <Paragraphs>128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systému Office</vt:lpstr>
      <vt:lpstr>Zaslouží si lékařská posudková služba koncepční změnu ?  Konference  PS PČR  18. 11. 2015 </vt:lpstr>
      <vt:lpstr>Koncepce posuzování </vt:lpstr>
      <vt:lpstr>Tvůrci a spolutvůrci koncepce posuzování</vt:lpstr>
      <vt:lpstr>Zdroje  tvorby koncepce   </vt:lpstr>
      <vt:lpstr>Atributy koncepce posuzování </vt:lpstr>
      <vt:lpstr>Atributy koncepce posuzování</vt:lpstr>
      <vt:lpstr>Koncepce posuzování </vt:lpstr>
      <vt:lpstr> Posudek nebo řešení situace  </vt:lpstr>
      <vt:lpstr>Posuzování a posudková kritéria </vt:lpstr>
      <vt:lpstr>Koncepce posuzování</vt:lpstr>
      <vt:lpstr>Koncepce posuzování </vt:lpstr>
      <vt:lpstr> Koncepce  ministerstva práce a sociálních věcí na období 2015 - 2017, s výhledem do roku 2020 </vt:lpstr>
      <vt:lpstr>Koncepce MPSV </vt:lpstr>
      <vt:lpstr>Koncepce MPSV</vt:lpstr>
      <vt:lpstr>Koncepce MPSV</vt:lpstr>
      <vt:lpstr>Koncepce MPSV</vt:lpstr>
      <vt:lpstr>Závěr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Zaslouží si lékařská posudková služba koncepční změnu ? Konference  PS PČR  18. 11. 2015</dc:title>
  <dc:creator>Zvoníková Alena (MPSV)</dc:creator>
  <cp:lastModifiedBy>Zvoníková Alena (MPSV)</cp:lastModifiedBy>
  <cp:revision>36</cp:revision>
  <cp:lastPrinted>2015-11-16T10:59:24Z</cp:lastPrinted>
  <dcterms:created xsi:type="dcterms:W3CDTF">2015-11-10T11:46:08Z</dcterms:created>
  <dcterms:modified xsi:type="dcterms:W3CDTF">2015-11-18T06:48:45Z</dcterms:modified>
</cp:coreProperties>
</file>