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6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0000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0975" autoAdjust="0"/>
  </p:normalViewPr>
  <p:slideViewPr>
    <p:cSldViewPr>
      <p:cViewPr varScale="1">
        <p:scale>
          <a:sx n="80" d="100"/>
          <a:sy n="80" d="100"/>
        </p:scale>
        <p:origin x="-1752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69859-B76B-4426-BE10-26D4C94166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792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33057-F68C-462B-BA9A-AE29505D0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14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FA37F-F8BD-4072-AF33-BECF3826CC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95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267D9-F116-4E77-A298-090B25E26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05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69519-EE81-4E9A-A89E-8C613074B9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1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5CECF-4355-4AAD-8A1D-1EC4B738B7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0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3B31C-CCFA-44AB-8B36-3B10B7A0B4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36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B0A6A-5B73-4E2E-91CA-81DE44A21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9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80CEE-79D0-4928-8656-E6C883C3D5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426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5F549-380A-4EE7-ADCB-C02EA9E78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10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CBCD9-B312-43B4-973D-EF0A6714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90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styl.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D27CF45-C1EC-48B2-A195-5F2CB4E3D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sv.cz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C:\BARA\MPSV-manualall\pptsablona\uvodst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2590800" y="2362200"/>
            <a:ext cx="5943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sz="3200" b="1" smtClean="0">
                <a:solidFill>
                  <a:srgbClr val="000099"/>
                </a:solidFill>
                <a:latin typeface="Arial" charset="0"/>
              </a:rPr>
              <a:t>Koncepce </a:t>
            </a:r>
            <a:r>
              <a:rPr lang="cs-CZ" sz="3200" b="1" dirty="0" smtClean="0">
                <a:solidFill>
                  <a:srgbClr val="000099"/>
                </a:solidFill>
                <a:latin typeface="Arial" charset="0"/>
              </a:rPr>
              <a:t>organizace posudkové služby</a:t>
            </a:r>
            <a:endParaRPr lang="en-US" sz="3200" b="1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2971800" y="4725144"/>
            <a:ext cx="5562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sz="1800" b="1" dirty="0" smtClean="0">
                <a:solidFill>
                  <a:srgbClr val="000066"/>
                </a:solidFill>
                <a:latin typeface="Arial" charset="0"/>
              </a:rPr>
              <a:t>JUDr. Jiří Veselý, Ph.D.</a:t>
            </a:r>
            <a:endParaRPr lang="cs-CZ" sz="1800" b="1" dirty="0">
              <a:solidFill>
                <a:srgbClr val="000066"/>
              </a:solidFill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cs-CZ" sz="1800" b="1" dirty="0" smtClean="0">
                <a:solidFill>
                  <a:srgbClr val="000066"/>
                </a:solidFill>
                <a:latin typeface="Arial" charset="0"/>
              </a:rPr>
              <a:t>ředitel odboru výkonu posudkové služby</a:t>
            </a:r>
          </a:p>
          <a:p>
            <a:pPr algn="ctr" eaLnBrk="1" hangingPunct="1">
              <a:spcBef>
                <a:spcPct val="50000"/>
              </a:spcBef>
            </a:pPr>
            <a:r>
              <a:rPr lang="cs-CZ" sz="1800" b="1" dirty="0" smtClean="0">
                <a:solidFill>
                  <a:srgbClr val="000066"/>
                </a:solidFill>
                <a:latin typeface="Arial" charset="0"/>
              </a:rPr>
              <a:t>MPSV</a:t>
            </a:r>
            <a:endParaRPr lang="en-US" sz="1800" b="1" dirty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971600" y="620688"/>
            <a:ext cx="7772400" cy="2819400"/>
          </a:xfrm>
        </p:spPr>
        <p:txBody>
          <a:bodyPr/>
          <a:lstStyle/>
          <a:p>
            <a:r>
              <a:rPr lang="cs-CZ" sz="3600" dirty="0" smtClean="0"/>
              <a:t>Zaslouží si lékařská posudková služba koncepční změnu?</a:t>
            </a:r>
            <a:br>
              <a:rPr lang="cs-CZ" sz="3600" dirty="0" smtClean="0"/>
            </a:br>
            <a:r>
              <a:rPr lang="cs-CZ" sz="3600" dirty="0" smtClean="0"/>
              <a:t>Konference PS PČR 18.11. 2015</a:t>
            </a:r>
            <a:endParaRPr lang="cs-CZ" sz="36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27584" y="4005064"/>
            <a:ext cx="8097713" cy="2098576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 smtClean="0"/>
              <a:t> </a:t>
            </a:r>
            <a:r>
              <a:rPr lang="cs-CZ" b="1" dirty="0">
                <a:solidFill>
                  <a:srgbClr val="000099"/>
                </a:solidFill>
                <a:latin typeface="Arial" charset="0"/>
              </a:rPr>
              <a:t>Koncepce organizace </a:t>
            </a:r>
            <a:endParaRPr lang="cs-CZ" b="1" dirty="0" smtClean="0">
              <a:solidFill>
                <a:srgbClr val="000099"/>
              </a:solidFill>
              <a:latin typeface="Arial" charset="0"/>
            </a:endParaRPr>
          </a:p>
          <a:p>
            <a:pPr marL="0" indent="0" algn="ctr">
              <a:buNone/>
            </a:pPr>
            <a:r>
              <a:rPr lang="cs-CZ" b="1" dirty="0" smtClean="0">
                <a:solidFill>
                  <a:srgbClr val="000099"/>
                </a:solidFill>
                <a:latin typeface="Arial" charset="0"/>
              </a:rPr>
              <a:t>posudkové </a:t>
            </a:r>
            <a:r>
              <a:rPr lang="cs-CZ" b="1" dirty="0">
                <a:solidFill>
                  <a:srgbClr val="000099"/>
                </a:solidFill>
                <a:latin typeface="Arial" charset="0"/>
              </a:rPr>
              <a:t>služby</a:t>
            </a:r>
            <a:endParaRPr lang="en-US" b="1" dirty="0">
              <a:solidFill>
                <a:srgbClr val="000099"/>
              </a:solidFill>
              <a:latin typeface="Arial" charset="0"/>
            </a:endParaRPr>
          </a:p>
          <a:p>
            <a:pPr marL="0" indent="0"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zahrnuje organizace: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kdo posuzuje</a:t>
            </a:r>
          </a:p>
          <a:p>
            <a:r>
              <a:rPr lang="cs-CZ" dirty="0" smtClean="0"/>
              <a:t>jakým způsobem je mu to svěřeno</a:t>
            </a:r>
          </a:p>
          <a:p>
            <a:r>
              <a:rPr lang="cs-CZ" dirty="0" smtClean="0"/>
              <a:t>podle jakých procesních předpisů posuzuje</a:t>
            </a:r>
          </a:p>
          <a:p>
            <a:r>
              <a:rPr lang="cs-CZ" dirty="0" smtClean="0"/>
              <a:t>jaká jsou práva a povinnosti na obou stranách</a:t>
            </a:r>
          </a:p>
          <a:p>
            <a:r>
              <a:rPr lang="cs-CZ" dirty="0" smtClean="0"/>
              <a:t>jakou právní sílu má výsledek posouzení</a:t>
            </a:r>
          </a:p>
          <a:p>
            <a:r>
              <a:rPr lang="cs-CZ" dirty="0" smtClean="0"/>
              <a:t>lze se proti výsledku posouzení bránit</a:t>
            </a:r>
          </a:p>
          <a:p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71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Stávající stav: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posuzují státní orgány – ČSSZ a MPSV</a:t>
            </a:r>
          </a:p>
          <a:p>
            <a:r>
              <a:rPr lang="cs-CZ" dirty="0" smtClean="0"/>
              <a:t>kompetence je jim svěřena zákonem</a:t>
            </a:r>
          </a:p>
          <a:p>
            <a:r>
              <a:rPr lang="cs-CZ" dirty="0" smtClean="0"/>
              <a:t>na posuzování dopadá správní řád</a:t>
            </a:r>
          </a:p>
          <a:p>
            <a:r>
              <a:rPr lang="cs-CZ" dirty="0" smtClean="0"/>
              <a:t>práva a povinnosti vedle správního řádu definuje zákon č. 582/1991 Sb.</a:t>
            </a:r>
          </a:p>
          <a:p>
            <a:r>
              <a:rPr lang="cs-CZ" dirty="0" smtClean="0"/>
              <a:t>posudek je důkaz</a:t>
            </a:r>
          </a:p>
          <a:p>
            <a:r>
              <a:rPr lang="cs-CZ" dirty="0" smtClean="0"/>
              <a:t>lze se bránit proti rozhodnutí</a:t>
            </a:r>
          </a:p>
          <a:p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89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Alternativy: kdo posuzuje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státní orgán – posudkový úřad</a:t>
            </a:r>
          </a:p>
          <a:p>
            <a:r>
              <a:rPr lang="cs-CZ" dirty="0"/>
              <a:t>povinnost zákonem přenesená na určité subjekty (např. ošetřující lékaře)</a:t>
            </a:r>
          </a:p>
          <a:p>
            <a:r>
              <a:rPr lang="cs-CZ" dirty="0" smtClean="0"/>
              <a:t>smluvně zajištění dodavatelé (např. vybraní ošetřující lékaři)</a:t>
            </a:r>
          </a:p>
          <a:p>
            <a:r>
              <a:rPr lang="cs-CZ" dirty="0"/>
              <a:t>smluvně zajištěný dodavatel</a:t>
            </a:r>
          </a:p>
          <a:p>
            <a:endParaRPr lang="cs-CZ" dirty="0" smtClean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36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Alternativy: způsob svěření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jedná se o sociální práva upravená v Listině</a:t>
            </a:r>
          </a:p>
          <a:p>
            <a:r>
              <a:rPr lang="cs-CZ" dirty="0" smtClean="0"/>
              <a:t>jen zákon může vymezit (změnit) působnost jednotlivých úřadů či je zřídit</a:t>
            </a:r>
          </a:p>
          <a:p>
            <a:r>
              <a:rPr lang="cs-CZ" dirty="0" smtClean="0"/>
              <a:t>státní </a:t>
            </a:r>
            <a:r>
              <a:rPr lang="cs-CZ" dirty="0"/>
              <a:t>moc </a:t>
            </a:r>
            <a:r>
              <a:rPr lang="cs-CZ" dirty="0" smtClean="0"/>
              <a:t>lze uplatňovat </a:t>
            </a:r>
            <a:r>
              <a:rPr lang="cs-CZ" dirty="0"/>
              <a:t>jen v případech, v mezích a způsoby, které stanoví </a:t>
            </a:r>
            <a:r>
              <a:rPr lang="cs-CZ" dirty="0" smtClean="0"/>
              <a:t>zákon</a:t>
            </a:r>
          </a:p>
          <a:p>
            <a:pPr marL="0" indent="0">
              <a:buNone/>
            </a:pPr>
            <a:r>
              <a:rPr lang="cs-CZ" dirty="0" smtClean="0">
                <a:sym typeface="Symbol"/>
              </a:rPr>
              <a:t> působnost v oblasti LPS lze stanovit či změnit pouze zákonem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1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Alternativy: podle jakých procesních předpisů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ve státní správě – správní řád s odpovídajícími úpravami ev. samostatný procesní předpis (ve variantě posudkového úřadu)</a:t>
            </a:r>
          </a:p>
          <a:p>
            <a:r>
              <a:rPr lang="cs-CZ" dirty="0" smtClean="0"/>
              <a:t>mimo státní správu – přesné zákonné vymezení podmínek pro zpracování posudků + smluvní ujednání</a:t>
            </a:r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89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Alternativy: práva a povinnosti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základní povinnost posuzovaného: podrobit se posouzení</a:t>
            </a:r>
          </a:p>
          <a:p>
            <a:r>
              <a:rPr lang="cs-CZ" sz="2800" dirty="0" smtClean="0"/>
              <a:t>základní práva posuzovaného: být informován, mít možnost se vyjádřit a navrhovat důkazy</a:t>
            </a:r>
          </a:p>
          <a:p>
            <a:r>
              <a:rPr lang="cs-CZ" sz="2800" dirty="0" smtClean="0"/>
              <a:t>základní povinnost posuzujícího: zpracovat posudek v souladu s právními předpisy</a:t>
            </a:r>
          </a:p>
          <a:p>
            <a:r>
              <a:rPr lang="cs-CZ" sz="2800" dirty="0" smtClean="0"/>
              <a:t>základní práva posuzujícího: mít možnost objektivizovat skutkový stav</a:t>
            </a:r>
          </a:p>
          <a:p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97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Alternativy: výsledek posouzení: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důkaz – stávající stav; jen tato možnost připadá v úvahu v případě externích dodavatelů posudků</a:t>
            </a:r>
          </a:p>
          <a:p>
            <a:r>
              <a:rPr lang="cs-CZ" dirty="0" smtClean="0"/>
              <a:t>závazné stanovisko – připadá v úvahu jen v rámci státní správy, podstatně procesně náročnější forma pro posudkové orgány</a:t>
            </a:r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16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Alternativy: opravné prostředky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posudek jako důkaz: povinnost správního orgánu rozhodujícího o dávce odůvodnit své rozhodnutí, proti rozhodnutí možné opravné prostředky ve správním řízení i žaloba ve správním soudnictvím – plná jurisdikce</a:t>
            </a:r>
          </a:p>
          <a:p>
            <a:r>
              <a:rPr lang="cs-CZ" dirty="0" smtClean="0"/>
              <a:t>posudek jako závazné stanovisko: speciální úprava v § 149 správního řádu</a:t>
            </a:r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54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tedy reálné měnit a proč?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 současné době je LPS integrována do státní správy a dopadá na ni služební zákon.</a:t>
            </a:r>
          </a:p>
          <a:p>
            <a:r>
              <a:rPr lang="cs-CZ" dirty="0" smtClean="0"/>
              <a:t>Samostatný obor státní služby: lékařská posudková služba.</a:t>
            </a:r>
          </a:p>
          <a:p>
            <a:r>
              <a:rPr lang="cs-CZ" dirty="0" smtClean="0"/>
              <a:t>Pro lékaře: započitatelnost atestace z posudkového lékařství za zvláštní část úřednické zkoušky.</a:t>
            </a:r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1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Problémy stávajícího stavu: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Hrozící akutní nedostatek lékařů v důsledku věkového omezení podle služebního zákona (70 let) a zpřísněných podmínek pro vstup do státní služby (úřednická zkouška a podmínky do jejího složení).</a:t>
            </a:r>
          </a:p>
          <a:p>
            <a:r>
              <a:rPr lang="cs-CZ" dirty="0" smtClean="0"/>
              <a:t>Zahlcenost LPS opakujícími se posudky pro různé sociální systémy.</a:t>
            </a:r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9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Možná řešení: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Krátkodobá: k překlenutí hrozícího akutního nedostatku posudkových lékařů.</a:t>
            </a:r>
          </a:p>
          <a:p>
            <a:r>
              <a:rPr lang="cs-CZ" u="sng" dirty="0" smtClean="0"/>
              <a:t>Střednědobá: změna nositele posuzování u vybraných agend a/nebo zefektivnění práce stávajících nositelů posuzování.</a:t>
            </a:r>
          </a:p>
          <a:p>
            <a:r>
              <a:rPr lang="cs-CZ" dirty="0" smtClean="0"/>
              <a:t>Dlouhodobá: snaha zatraktivnit obor LPS a získat nové perspektivní lékaře.</a:t>
            </a:r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20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Aktivity MPSV – koncepce: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VÚPSV: Organizace </a:t>
            </a:r>
            <a:r>
              <a:rPr lang="cs-CZ" dirty="0"/>
              <a:t>posuzování zdravotního stavu ve </a:t>
            </a:r>
            <a:r>
              <a:rPr lang="cs-CZ" dirty="0" smtClean="0"/>
              <a:t>vztahu k</a:t>
            </a:r>
            <a:r>
              <a:rPr lang="cs-CZ" dirty="0"/>
              <a:t> </a:t>
            </a:r>
            <a:r>
              <a:rPr lang="cs-CZ" dirty="0" smtClean="0"/>
              <a:t>rozhodovacím </a:t>
            </a:r>
            <a:r>
              <a:rPr lang="cs-CZ" dirty="0"/>
              <a:t>procesům v sociálním zabezpečení ve vybraných zemích EU</a:t>
            </a:r>
          </a:p>
          <a:p>
            <a:r>
              <a:rPr lang="cs-CZ" dirty="0"/>
              <a:t>Technologická agentura ČR: projekt Prezentace posudkového lékařství odborné i laické veřejnosti</a:t>
            </a:r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69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Aktivity MPSV – zefektivnění: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projekt Efektivní řízení úřadu MPSV</a:t>
            </a:r>
          </a:p>
          <a:p>
            <a:pPr marL="0" indent="0">
              <a:buNone/>
            </a:pPr>
            <a:r>
              <a:rPr lang="cs-CZ" sz="2800" dirty="0" smtClean="0"/>
              <a:t>Aktivita 1: </a:t>
            </a:r>
            <a:r>
              <a:rPr lang="cs-CZ" sz="2800" dirty="0"/>
              <a:t>Analýza možností zapojení osob se zdravotním postižením </a:t>
            </a:r>
            <a:r>
              <a:rPr lang="cs-CZ" sz="2800" dirty="0" smtClean="0"/>
              <a:t>do </a:t>
            </a:r>
            <a:r>
              <a:rPr lang="cs-CZ" sz="2800" dirty="0"/>
              <a:t>činnosti posudkových komisí MPSV</a:t>
            </a:r>
          </a:p>
          <a:p>
            <a:pPr marL="0" indent="0">
              <a:buNone/>
            </a:pPr>
            <a:r>
              <a:rPr lang="cs-CZ" sz="2800" dirty="0"/>
              <a:t>Aktivita 2: Stanovení minimálních standardů pro pracoviště posudkových komisí </a:t>
            </a:r>
            <a:r>
              <a:rPr lang="cs-CZ" sz="2800" dirty="0" smtClean="0"/>
              <a:t>MPSV</a:t>
            </a:r>
          </a:p>
          <a:p>
            <a:r>
              <a:rPr lang="cs-CZ" sz="2800" dirty="0" smtClean="0"/>
              <a:t>FDV</a:t>
            </a:r>
            <a:r>
              <a:rPr lang="cs-CZ" sz="2800" dirty="0"/>
              <a:t>: Koncepce celoživotního vzdělávání předsedů posudkových komisí MPSV</a:t>
            </a:r>
          </a:p>
          <a:p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60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1340768"/>
            <a:ext cx="7772400" cy="2531368"/>
          </a:xfrm>
        </p:spPr>
        <p:txBody>
          <a:bodyPr/>
          <a:lstStyle/>
          <a:p>
            <a:r>
              <a:rPr lang="cs-CZ" dirty="0" smtClean="0"/>
              <a:t>Děkuji za pozornost.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71600" y="2564904"/>
            <a:ext cx="7772400" cy="3531096"/>
          </a:xfrm>
        </p:spPr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dirty="0" smtClean="0"/>
              <a:t>jiri.vesely@mpsv.cz</a:t>
            </a:r>
            <a:endParaRPr lang="cs-CZ" dirty="0"/>
          </a:p>
        </p:txBody>
      </p:sp>
      <p:pic>
        <p:nvPicPr>
          <p:cNvPr id="4" name="Picture 5" descr="C:\BARA\MPSV-manualall\pptsablona\pr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219200" y="6400800"/>
            <a:ext cx="74676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sz="1200" dirty="0" err="1">
                <a:solidFill>
                  <a:srgbClr val="777777"/>
                </a:solidFill>
                <a:latin typeface="Arial" charset="0"/>
                <a:cs typeface="Times New Roman" charset="0"/>
              </a:rPr>
              <a:t>T</a:t>
            </a:r>
            <a:r>
              <a:rPr lang="en-US" sz="1200" dirty="0" smtClean="0">
                <a:solidFill>
                  <a:srgbClr val="777777"/>
                </a:solidFill>
                <a:latin typeface="Arial" charset="0"/>
                <a:cs typeface="Times New Roman" charset="0"/>
              </a:rPr>
              <a:t>el:</a:t>
            </a:r>
            <a:r>
              <a:rPr lang="cs-CZ" sz="1200" dirty="0" smtClean="0">
                <a:solidFill>
                  <a:srgbClr val="777777"/>
                </a:solidFill>
                <a:latin typeface="Arial" charset="0"/>
                <a:cs typeface="Times New Roman" charset="0"/>
              </a:rPr>
              <a:t> +420</a:t>
            </a:r>
            <a:r>
              <a:rPr lang="en-US" sz="1200" dirty="0" smtClean="0">
                <a:solidFill>
                  <a:srgbClr val="777777"/>
                </a:solidFill>
                <a:latin typeface="Arial" charset="0"/>
                <a:cs typeface="Times New Roman" charset="0"/>
              </a:rPr>
              <a:t> </a:t>
            </a:r>
            <a:r>
              <a:rPr lang="cs-CZ" sz="1200" dirty="0" smtClean="0">
                <a:solidFill>
                  <a:srgbClr val="777777"/>
                </a:solidFill>
                <a:latin typeface="Arial" charset="0"/>
              </a:rPr>
              <a:t>221 922 690</a:t>
            </a:r>
            <a:r>
              <a:rPr lang="en-US" sz="1200" dirty="0" smtClean="0">
                <a:solidFill>
                  <a:srgbClr val="777777"/>
                </a:solidFill>
                <a:latin typeface="Arial" charset="0"/>
                <a:cs typeface="Times New Roman" charset="0"/>
              </a:rPr>
              <a:t>, </a:t>
            </a:r>
            <a:r>
              <a:rPr lang="en-US" sz="1200" dirty="0">
                <a:solidFill>
                  <a:srgbClr val="777777"/>
                </a:solidFill>
                <a:latin typeface="Arial" charset="0"/>
                <a:cs typeface="Times New Roman" charset="0"/>
              </a:rPr>
              <a:t>e-mail: </a:t>
            </a:r>
            <a:r>
              <a:rPr lang="cs-CZ" sz="1200" dirty="0" err="1" smtClean="0">
                <a:solidFill>
                  <a:srgbClr val="777777"/>
                </a:solidFill>
                <a:latin typeface="Arial" charset="0"/>
              </a:rPr>
              <a:t>jiri.vesely</a:t>
            </a:r>
            <a:r>
              <a:rPr lang="en-US" sz="1200" dirty="0">
                <a:solidFill>
                  <a:srgbClr val="777777"/>
                </a:solidFill>
                <a:latin typeface="Arial" charset="0"/>
              </a:rPr>
              <a:t>@mpsv.cz, </a:t>
            </a:r>
            <a:r>
              <a:rPr lang="en-US" sz="1200" dirty="0">
                <a:solidFill>
                  <a:srgbClr val="777777"/>
                </a:solidFill>
                <a:latin typeface="Arial" charset="0"/>
                <a:hlinkClick r:id="rId3"/>
              </a:rPr>
              <a:t>www.mpsv.cz</a:t>
            </a:r>
            <a:endParaRPr lang="cs-CZ" sz="1200" dirty="0">
              <a:solidFill>
                <a:srgbClr val="777777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1400" dirty="0" smtClean="0">
                <a:solidFill>
                  <a:srgbClr val="777777"/>
                </a:solidFill>
                <a:latin typeface="Arial" charset="0"/>
              </a:rPr>
              <a:t> </a:t>
            </a:r>
            <a:endParaRPr lang="en-US" sz="1400" dirty="0">
              <a:solidFill>
                <a:srgbClr val="777777"/>
              </a:solidFill>
              <a:latin typeface="Arial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219200" y="6172200"/>
            <a:ext cx="74676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 dirty="0" err="1" smtClean="0">
                <a:solidFill>
                  <a:srgbClr val="777777"/>
                </a:solidFill>
                <a:latin typeface="Arial" charset="0"/>
                <a:cs typeface="Times New Roman" charset="0"/>
              </a:rPr>
              <a:t>Ministerstv</a:t>
            </a:r>
            <a:r>
              <a:rPr lang="cs-CZ" sz="1200" dirty="0" smtClean="0">
                <a:solidFill>
                  <a:srgbClr val="777777"/>
                </a:solidFill>
                <a:latin typeface="Arial" charset="0"/>
                <a:cs typeface="Times New Roman" charset="0"/>
              </a:rPr>
              <a:t>o</a:t>
            </a:r>
            <a:r>
              <a:rPr lang="en-US" sz="1200" dirty="0" smtClean="0">
                <a:solidFill>
                  <a:srgbClr val="777777"/>
                </a:solidFill>
                <a:latin typeface="Arial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rgbClr val="777777"/>
                </a:solidFill>
                <a:latin typeface="Arial" charset="0"/>
                <a:cs typeface="Times New Roman" charset="0"/>
              </a:rPr>
              <a:t>práce</a:t>
            </a:r>
            <a:r>
              <a:rPr lang="en-US" sz="1200" dirty="0">
                <a:solidFill>
                  <a:srgbClr val="777777"/>
                </a:solidFill>
                <a:latin typeface="Arial" charset="0"/>
                <a:cs typeface="Times New Roman" charset="0"/>
              </a:rPr>
              <a:t> a </a:t>
            </a:r>
            <a:r>
              <a:rPr lang="en-US" sz="1200" dirty="0" err="1">
                <a:solidFill>
                  <a:srgbClr val="777777"/>
                </a:solidFill>
                <a:latin typeface="Arial" charset="0"/>
                <a:cs typeface="Times New Roman" charset="0"/>
              </a:rPr>
              <a:t>sociálních</a:t>
            </a:r>
            <a:r>
              <a:rPr lang="en-US" sz="1200" dirty="0">
                <a:solidFill>
                  <a:srgbClr val="777777"/>
                </a:solidFill>
                <a:latin typeface="Arial" charset="0"/>
                <a:cs typeface="Times New Roman" charset="0"/>
              </a:rPr>
              <a:t> v</a:t>
            </a:r>
            <a:r>
              <a:rPr lang="cs-CZ" sz="1200" dirty="0">
                <a:solidFill>
                  <a:srgbClr val="777777"/>
                </a:solidFill>
                <a:latin typeface="Arial" charset="0"/>
              </a:rPr>
              <a:t>ě</a:t>
            </a:r>
            <a:r>
              <a:rPr lang="en-US" sz="1200" dirty="0" err="1">
                <a:solidFill>
                  <a:srgbClr val="777777"/>
                </a:solidFill>
                <a:latin typeface="Arial" charset="0"/>
                <a:cs typeface="Times New Roman" charset="0"/>
              </a:rPr>
              <a:t>cí</a:t>
            </a:r>
            <a:r>
              <a:rPr lang="en-US" sz="1200" dirty="0">
                <a:solidFill>
                  <a:srgbClr val="777777"/>
                </a:solidFill>
                <a:latin typeface="Arial" charset="0"/>
                <a:cs typeface="Times New Roman" charset="0"/>
              </a:rPr>
              <a:t>, </a:t>
            </a:r>
            <a:r>
              <a:rPr lang="cs-CZ" sz="1200" dirty="0" smtClean="0">
                <a:solidFill>
                  <a:srgbClr val="777777"/>
                </a:solidFill>
                <a:latin typeface="Arial" charset="0"/>
              </a:rPr>
              <a:t>Odbor výkonu posudkové služby, Na Poříčním právu 1, 128 01 Praha 2</a:t>
            </a:r>
            <a:endParaRPr lang="cs-CZ" sz="1200" dirty="0">
              <a:solidFill>
                <a:srgbClr val="777777"/>
              </a:solidFill>
              <a:latin typeface="Arial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18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minar_PSP_18_11_JV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5F94AD5218EE74187C8EAC1B9CC2695" ma:contentTypeVersion="2" ma:contentTypeDescription="Vytvoří nový dokument" ma:contentTypeScope="" ma:versionID="a65bffe7853e942f3e15e8a3605bc73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5030a4fb49af6ac1945304746faa32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C2418B-361F-4164-A973-FD7ED24E1852}">
  <ds:schemaRefs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8BA78A2-8378-4C8B-97A2-27EB9839FC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C8A273E-BA1D-43F3-BC40-756343A86A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seminar_PSP_18_11_JV</Template>
  <TotalTime>123</TotalTime>
  <Words>602</Words>
  <Application>Microsoft Office PowerPoint</Application>
  <PresentationFormat>Předvádění na obrazovce (4:3)</PresentationFormat>
  <Paragraphs>71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seminar_PSP_18_11_JV</vt:lpstr>
      <vt:lpstr>Prezentace aplikace PowerPoint</vt:lpstr>
      <vt:lpstr>Zaslouží si lékařská posudková služba koncepční změnu? Konference PS PČR 18.11. 2015</vt:lpstr>
      <vt:lpstr>Co zahrnuje organizace:</vt:lpstr>
      <vt:lpstr>Stávající stav:</vt:lpstr>
      <vt:lpstr>Alternativy: kdo posuzuje</vt:lpstr>
      <vt:lpstr>Alternativy: způsob svěření</vt:lpstr>
      <vt:lpstr>Alternativy: podle jakých procesních předpisů</vt:lpstr>
      <vt:lpstr>Alternativy: práva a povinnosti</vt:lpstr>
      <vt:lpstr>Alternativy: výsledek posouzení:</vt:lpstr>
      <vt:lpstr>Alternativy: opravné prostředky</vt:lpstr>
      <vt:lpstr>Co je tedy reálné měnit a proč?</vt:lpstr>
      <vt:lpstr>Problémy stávajícího stavu:</vt:lpstr>
      <vt:lpstr>Možná řešení:</vt:lpstr>
      <vt:lpstr>Aktivity MPSV – koncepce:</vt:lpstr>
      <vt:lpstr>Aktivity MPSV – zefektivnění:</vt:lpstr>
      <vt:lpstr>Děkuji za pozornost.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Veselý Jiří JUDr., Ph.D. (MPSV)</dc:creator>
  <cp:lastModifiedBy>Veselý Jiří JUDr., Ph.D. (MPSV)</cp:lastModifiedBy>
  <cp:revision>5</cp:revision>
  <dcterms:created xsi:type="dcterms:W3CDTF">2015-11-11T08:39:28Z</dcterms:created>
  <dcterms:modified xsi:type="dcterms:W3CDTF">2015-11-16T12:59:17Z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0x010100E5F94AD5218EE74187C8EAC1B9CC2695</vt:lpwstr>
  </property>
</Properties>
</file>