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3" r:id="rId3"/>
    <p:sldId id="273" r:id="rId4"/>
    <p:sldId id="274" r:id="rId5"/>
    <p:sldId id="276" r:id="rId6"/>
    <p:sldId id="266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08788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87" d="100"/>
          <a:sy n="87" d="100"/>
        </p:scale>
        <p:origin x="64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AAE506-192A-479F-9A6F-9DE2826CACD8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FDC804F-D535-471B-9E4B-5A23848FAEDA}">
      <dgm:prSet phldrT="[Text]" custT="1"/>
      <dgm:spPr>
        <a:solidFill>
          <a:schemeClr val="tx1">
            <a:alpha val="40000"/>
          </a:schemeClr>
        </a:solidFill>
      </dgm:spPr>
      <dgm:t>
        <a:bodyPr/>
        <a:lstStyle/>
        <a:p>
          <a:r>
            <a:rPr lang="cs-CZ" sz="1800" b="1" dirty="0" smtClean="0">
              <a:latin typeface="+mn-lt"/>
              <a:ea typeface="Roboto Slab" pitchFamily="2" charset="0"/>
            </a:rPr>
            <a:t>Elektronickým formulářem </a:t>
          </a:r>
          <a:br>
            <a:rPr lang="cs-CZ" sz="1800" b="1" dirty="0" smtClean="0">
              <a:latin typeface="+mn-lt"/>
              <a:ea typeface="Roboto Slab" pitchFamily="2" charset="0"/>
            </a:rPr>
          </a:br>
          <a:r>
            <a:rPr lang="cs-CZ" sz="1800" b="1" dirty="0" smtClean="0">
              <a:latin typeface="+mn-lt"/>
              <a:ea typeface="Roboto Slab" pitchFamily="2" charset="0"/>
            </a:rPr>
            <a:t>na www.ombudsmanprozdraví.cz</a:t>
          </a:r>
          <a:endParaRPr lang="cs-CZ" sz="1800" b="1" dirty="0">
            <a:latin typeface="+mn-lt"/>
            <a:ea typeface="Roboto Slab" pitchFamily="2" charset="0"/>
          </a:endParaRPr>
        </a:p>
      </dgm:t>
    </dgm:pt>
    <dgm:pt modelId="{F4650B68-E232-476D-93D4-B4774341E537}" type="parTrans" cxnId="{813DD567-2EAB-48F1-A4E6-58573CAF5C26}">
      <dgm:prSet/>
      <dgm:spPr/>
      <dgm:t>
        <a:bodyPr/>
        <a:lstStyle/>
        <a:p>
          <a:endParaRPr lang="cs-CZ"/>
        </a:p>
      </dgm:t>
    </dgm:pt>
    <dgm:pt modelId="{2D80C9DE-89AA-486A-831B-AF7FB9B8B0BF}" type="sibTrans" cxnId="{813DD567-2EAB-48F1-A4E6-58573CAF5C26}">
      <dgm:prSet/>
      <dgm:spPr/>
      <dgm:t>
        <a:bodyPr/>
        <a:lstStyle/>
        <a:p>
          <a:endParaRPr lang="cs-CZ"/>
        </a:p>
      </dgm:t>
    </dgm:pt>
    <dgm:pt modelId="{2FD0FD01-3C43-4C51-8629-CDAEE4C7227F}">
      <dgm:prSet phldrT="[Text]" custT="1"/>
      <dgm:spPr/>
      <dgm:t>
        <a:bodyPr/>
        <a:lstStyle/>
        <a:p>
          <a:r>
            <a:rPr lang="cs-CZ" sz="1800" b="1" dirty="0" smtClean="0">
              <a:latin typeface="+mn-lt"/>
              <a:ea typeface="Roboto Slab" pitchFamily="2" charset="0"/>
            </a:rPr>
            <a:t>E-mailem na adresu ochrance@ombudsmanprozdraví.cz</a:t>
          </a:r>
          <a:endParaRPr lang="cs-CZ" sz="1800" b="1" dirty="0">
            <a:latin typeface="+mn-lt"/>
            <a:ea typeface="Roboto Slab" pitchFamily="2" charset="0"/>
          </a:endParaRPr>
        </a:p>
      </dgm:t>
    </dgm:pt>
    <dgm:pt modelId="{3C15AF1A-C43D-49F6-8714-7F30407044D8}" type="parTrans" cxnId="{5D6D187A-9BA3-4B29-AA8C-932BAA4C4737}">
      <dgm:prSet/>
      <dgm:spPr/>
      <dgm:t>
        <a:bodyPr/>
        <a:lstStyle/>
        <a:p>
          <a:endParaRPr lang="cs-CZ"/>
        </a:p>
      </dgm:t>
    </dgm:pt>
    <dgm:pt modelId="{68B66ACD-5A3A-4CE8-9871-4BA027ECD229}" type="sibTrans" cxnId="{5D6D187A-9BA3-4B29-AA8C-932BAA4C4737}">
      <dgm:prSet/>
      <dgm:spPr/>
      <dgm:t>
        <a:bodyPr/>
        <a:lstStyle/>
        <a:p>
          <a:endParaRPr lang="cs-CZ"/>
        </a:p>
      </dgm:t>
    </dgm:pt>
    <dgm:pt modelId="{6DE4D3BC-FE02-4D72-B892-7BC30889E9BE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cs-CZ" sz="1800" b="1" dirty="0" smtClean="0">
              <a:latin typeface="+mn-lt"/>
              <a:ea typeface="Roboto Slab" pitchFamily="2" charset="0"/>
            </a:rPr>
            <a:t>Klasickou poštou na adresu:</a:t>
          </a:r>
          <a:br>
            <a:rPr lang="cs-CZ" sz="1800" b="1" dirty="0" smtClean="0">
              <a:latin typeface="+mn-lt"/>
              <a:ea typeface="Roboto Slab" pitchFamily="2" charset="0"/>
            </a:rPr>
          </a:br>
          <a:r>
            <a:rPr lang="cs-CZ" sz="1800" b="1" dirty="0" smtClean="0">
              <a:latin typeface="+mn-lt"/>
              <a:ea typeface="Roboto Slab" pitchFamily="2" charset="0"/>
            </a:rPr>
            <a:t>Kancelář Ombudsmana pro zdraví, Národní 11, 110 00 Praha 1               </a:t>
          </a:r>
          <a:r>
            <a:rPr lang="cs-CZ" sz="2400" b="1" dirty="0" smtClean="0">
              <a:latin typeface="+mn-lt"/>
              <a:ea typeface="Roboto Slab" pitchFamily="2" charset="0"/>
            </a:rPr>
            <a:t>        </a:t>
          </a:r>
          <a:endParaRPr lang="cs-CZ" sz="2400" b="1" dirty="0">
            <a:latin typeface="+mn-lt"/>
            <a:ea typeface="Roboto Slab" pitchFamily="2" charset="0"/>
          </a:endParaRPr>
        </a:p>
      </dgm:t>
    </dgm:pt>
    <dgm:pt modelId="{88259E62-A4AA-4398-BA8B-C4C91EAEB21B}" type="parTrans" cxnId="{F76B455C-192A-4683-A8A7-24F0A117FBC2}">
      <dgm:prSet/>
      <dgm:spPr/>
      <dgm:t>
        <a:bodyPr/>
        <a:lstStyle/>
        <a:p>
          <a:endParaRPr lang="cs-CZ"/>
        </a:p>
      </dgm:t>
    </dgm:pt>
    <dgm:pt modelId="{DC85EF7F-D1FE-4254-A70A-ED6D23D67F2A}" type="sibTrans" cxnId="{F76B455C-192A-4683-A8A7-24F0A117FBC2}">
      <dgm:prSet/>
      <dgm:spPr/>
      <dgm:t>
        <a:bodyPr/>
        <a:lstStyle/>
        <a:p>
          <a:endParaRPr lang="cs-CZ"/>
        </a:p>
      </dgm:t>
    </dgm:pt>
    <dgm:pt modelId="{9CF65C16-61C5-40F0-9A1B-37DF92B8FA58}">
      <dgm:prSet custT="1"/>
      <dgm:spPr/>
      <dgm:t>
        <a:bodyPr/>
        <a:lstStyle/>
        <a:p>
          <a:r>
            <a:rPr lang="cs-CZ" sz="1800" b="1" dirty="0" smtClean="0"/>
            <a:t>Osobně v úřední hodiny, Národní 11, 110 00 Praha 1, 3. patro</a:t>
          </a:r>
          <a:endParaRPr lang="cs-CZ" sz="1800" b="1" dirty="0"/>
        </a:p>
      </dgm:t>
    </dgm:pt>
    <dgm:pt modelId="{104908AC-AC9E-4275-9CBD-7825EBB28919}" type="sibTrans" cxnId="{BB3E4B0D-463A-4B83-8106-31B2078378F6}">
      <dgm:prSet/>
      <dgm:spPr/>
      <dgm:t>
        <a:bodyPr/>
        <a:lstStyle/>
        <a:p>
          <a:endParaRPr lang="cs-CZ"/>
        </a:p>
      </dgm:t>
    </dgm:pt>
    <dgm:pt modelId="{926012D6-B9A1-42A5-B28E-2B5621E5CACC}" type="parTrans" cxnId="{BB3E4B0D-463A-4B83-8106-31B2078378F6}">
      <dgm:prSet/>
      <dgm:spPr/>
      <dgm:t>
        <a:bodyPr/>
        <a:lstStyle/>
        <a:p>
          <a:endParaRPr lang="cs-CZ"/>
        </a:p>
      </dgm:t>
    </dgm:pt>
    <dgm:pt modelId="{362B2841-82BD-4C9A-ABB8-93C1AB3758F5}" type="pres">
      <dgm:prSet presAssocID="{00AAE506-192A-479F-9A6F-9DE2826CACD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B9A6BA13-FE0D-440B-BC2F-8B4C025A6EB5}" type="pres">
      <dgm:prSet presAssocID="{DFDC804F-D535-471B-9E4B-5A23848FAEDA}" presName="composite" presStyleCnt="0"/>
      <dgm:spPr/>
      <dgm:t>
        <a:bodyPr/>
        <a:lstStyle/>
        <a:p>
          <a:endParaRPr lang="cs-CZ"/>
        </a:p>
      </dgm:t>
    </dgm:pt>
    <dgm:pt modelId="{6784E829-45EF-43EE-9974-7E3D4ED301DA}" type="pres">
      <dgm:prSet presAssocID="{DFDC804F-D535-471B-9E4B-5A23848FAEDA}" presName="rect1" presStyleLbl="trAlignAcc1" presStyleIdx="0" presStyleCnt="4" custScaleX="162709" custScaleY="100366" custLinFactNeighborX="23325" custLinFactNeighborY="-469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22A032A-CB0A-4B57-8E2B-00C9D6828E6B}" type="pres">
      <dgm:prSet presAssocID="{DFDC804F-D535-471B-9E4B-5A23848FAEDA}" presName="rect2" presStyleLbl="fgImgPlace1" presStyleIdx="0" presStyleCnt="4" custScaleY="95191" custLinFactX="-20096" custLinFactNeighborX="-100000" custLinFactNeighborY="699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  <dgm:t>
        <a:bodyPr/>
        <a:lstStyle/>
        <a:p>
          <a:endParaRPr lang="en-US"/>
        </a:p>
      </dgm:t>
    </dgm:pt>
    <dgm:pt modelId="{33E88794-9BC3-40E3-A12F-5C0E489F90F7}" type="pres">
      <dgm:prSet presAssocID="{2D80C9DE-89AA-486A-831B-AF7FB9B8B0BF}" presName="sibTrans" presStyleCnt="0"/>
      <dgm:spPr/>
      <dgm:t>
        <a:bodyPr/>
        <a:lstStyle/>
        <a:p>
          <a:endParaRPr lang="cs-CZ"/>
        </a:p>
      </dgm:t>
    </dgm:pt>
    <dgm:pt modelId="{CDEA6473-D3B6-4C56-9EA6-715D00FCF9BE}" type="pres">
      <dgm:prSet presAssocID="{2FD0FD01-3C43-4C51-8629-CDAEE4C7227F}" presName="composite" presStyleCnt="0"/>
      <dgm:spPr/>
      <dgm:t>
        <a:bodyPr/>
        <a:lstStyle/>
        <a:p>
          <a:endParaRPr lang="cs-CZ"/>
        </a:p>
      </dgm:t>
    </dgm:pt>
    <dgm:pt modelId="{7B739290-5D47-4497-8BF5-F9E2A834C068}" type="pres">
      <dgm:prSet presAssocID="{2FD0FD01-3C43-4C51-8629-CDAEE4C7227F}" presName="rect1" presStyleLbl="trAlignAcc1" presStyleIdx="1" presStyleCnt="4" custScaleX="163509" custLinFactNeighborX="23340" custLinFactNeighborY="-1463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44E53A2-0AAC-439D-A99F-00954E2EA77B}" type="pres">
      <dgm:prSet presAssocID="{2FD0FD01-3C43-4C51-8629-CDAEE4C7227F}" presName="rect2" presStyleLbl="fgImgPlace1" presStyleIdx="1" presStyleCnt="4" custScaleY="95156" custLinFactX="-21494" custLinFactNeighborX="-100000" custLinFactNeighborY="-291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BE01DABE-D482-4BFD-8CA5-2F86B524A22A}" type="pres">
      <dgm:prSet presAssocID="{68B66ACD-5A3A-4CE8-9871-4BA027ECD229}" presName="sibTrans" presStyleCnt="0"/>
      <dgm:spPr/>
      <dgm:t>
        <a:bodyPr/>
        <a:lstStyle/>
        <a:p>
          <a:endParaRPr lang="cs-CZ"/>
        </a:p>
      </dgm:t>
    </dgm:pt>
    <dgm:pt modelId="{9A682259-28E6-4FB7-8E0A-3C17E11CA2CC}" type="pres">
      <dgm:prSet presAssocID="{6DE4D3BC-FE02-4D72-B892-7BC30889E9BE}" presName="composite" presStyleCnt="0"/>
      <dgm:spPr/>
      <dgm:t>
        <a:bodyPr/>
        <a:lstStyle/>
        <a:p>
          <a:endParaRPr lang="cs-CZ"/>
        </a:p>
      </dgm:t>
    </dgm:pt>
    <dgm:pt modelId="{8A465D5A-885B-4B08-A04E-08B400B8027C}" type="pres">
      <dgm:prSet presAssocID="{6DE4D3BC-FE02-4D72-B892-7BC30889E9BE}" presName="rect1" presStyleLbl="trAlignAcc1" presStyleIdx="2" presStyleCnt="4" custScaleX="163509" custScaleY="100859" custLinFactNeighborX="23321" custLinFactNeighborY="-216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F222013-2B79-4EAC-902C-CE5DF5FB0155}" type="pres">
      <dgm:prSet presAssocID="{6DE4D3BC-FE02-4D72-B892-7BC30889E9BE}" presName="rect2" presStyleLbl="fgImgPlace1" presStyleIdx="2" presStyleCnt="4" custScaleX="100156" custScaleY="95040" custLinFactX="-20728" custLinFactNeighborX="-100000" custLinFactNeighborY="-1072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cs-CZ"/>
        </a:p>
      </dgm:t>
    </dgm:pt>
    <dgm:pt modelId="{0115B67C-F119-43D0-9285-B67FB774A693}" type="pres">
      <dgm:prSet presAssocID="{DC85EF7F-D1FE-4254-A70A-ED6D23D67F2A}" presName="sibTrans" presStyleCnt="0"/>
      <dgm:spPr/>
    </dgm:pt>
    <dgm:pt modelId="{EC71C942-39EF-4C7C-9317-B1EB69EDFE54}" type="pres">
      <dgm:prSet presAssocID="{9CF65C16-61C5-40F0-9A1B-37DF92B8FA58}" presName="composite" presStyleCnt="0"/>
      <dgm:spPr/>
    </dgm:pt>
    <dgm:pt modelId="{1752CE4A-CDFC-481E-8D3A-4169384006E6}" type="pres">
      <dgm:prSet presAssocID="{9CF65C16-61C5-40F0-9A1B-37DF92B8FA58}" presName="rect1" presStyleLbl="trAlignAcc1" presStyleIdx="3" presStyleCnt="4" custScaleX="163509" custLinFactNeighborX="23823" custLinFactNeighborY="-3384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0DDD35F-8073-4343-A87D-4018E3257F96}" type="pres">
      <dgm:prSet presAssocID="{9CF65C16-61C5-40F0-9A1B-37DF92B8FA58}" presName="rect2" presStyleLbl="fgImgPlace1" presStyleIdx="3" presStyleCnt="4" custScaleY="95040" custLinFactX="-21471" custLinFactNeighborX="-100000" custLinFactNeighborY="-2150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  <dgm:t>
        <a:bodyPr/>
        <a:lstStyle/>
        <a:p>
          <a:endParaRPr lang="cs-CZ"/>
        </a:p>
      </dgm:t>
    </dgm:pt>
  </dgm:ptLst>
  <dgm:cxnLst>
    <dgm:cxn modelId="{F76B455C-192A-4683-A8A7-24F0A117FBC2}" srcId="{00AAE506-192A-479F-9A6F-9DE2826CACD8}" destId="{6DE4D3BC-FE02-4D72-B892-7BC30889E9BE}" srcOrd="2" destOrd="0" parTransId="{88259E62-A4AA-4398-BA8B-C4C91EAEB21B}" sibTransId="{DC85EF7F-D1FE-4254-A70A-ED6D23D67F2A}"/>
    <dgm:cxn modelId="{BB3E4B0D-463A-4B83-8106-31B2078378F6}" srcId="{00AAE506-192A-479F-9A6F-9DE2826CACD8}" destId="{9CF65C16-61C5-40F0-9A1B-37DF92B8FA58}" srcOrd="3" destOrd="0" parTransId="{926012D6-B9A1-42A5-B28E-2B5621E5CACC}" sibTransId="{104908AC-AC9E-4275-9CBD-7825EBB28919}"/>
    <dgm:cxn modelId="{A2DEC5FA-5C88-4C15-ABF4-D04E566721AE}" type="presOf" srcId="{6DE4D3BC-FE02-4D72-B892-7BC30889E9BE}" destId="{8A465D5A-885B-4B08-A04E-08B400B8027C}" srcOrd="0" destOrd="0" presId="urn:microsoft.com/office/officeart/2008/layout/PictureStrips"/>
    <dgm:cxn modelId="{5807654B-4D01-4B81-8814-2677374E1F74}" type="presOf" srcId="{2FD0FD01-3C43-4C51-8629-CDAEE4C7227F}" destId="{7B739290-5D47-4497-8BF5-F9E2A834C068}" srcOrd="0" destOrd="0" presId="urn:microsoft.com/office/officeart/2008/layout/PictureStrips"/>
    <dgm:cxn modelId="{9DAD0E6F-8B71-42F1-B0F6-C5AB839CD2A5}" type="presOf" srcId="{00AAE506-192A-479F-9A6F-9DE2826CACD8}" destId="{362B2841-82BD-4C9A-ABB8-93C1AB3758F5}" srcOrd="0" destOrd="0" presId="urn:microsoft.com/office/officeart/2008/layout/PictureStrips"/>
    <dgm:cxn modelId="{5D6D187A-9BA3-4B29-AA8C-932BAA4C4737}" srcId="{00AAE506-192A-479F-9A6F-9DE2826CACD8}" destId="{2FD0FD01-3C43-4C51-8629-CDAEE4C7227F}" srcOrd="1" destOrd="0" parTransId="{3C15AF1A-C43D-49F6-8714-7F30407044D8}" sibTransId="{68B66ACD-5A3A-4CE8-9871-4BA027ECD229}"/>
    <dgm:cxn modelId="{813DD567-2EAB-48F1-A4E6-58573CAF5C26}" srcId="{00AAE506-192A-479F-9A6F-9DE2826CACD8}" destId="{DFDC804F-D535-471B-9E4B-5A23848FAEDA}" srcOrd="0" destOrd="0" parTransId="{F4650B68-E232-476D-93D4-B4774341E537}" sibTransId="{2D80C9DE-89AA-486A-831B-AF7FB9B8B0BF}"/>
    <dgm:cxn modelId="{EFD836E2-201F-40EE-995B-F803AA5D3F01}" type="presOf" srcId="{DFDC804F-D535-471B-9E4B-5A23848FAEDA}" destId="{6784E829-45EF-43EE-9974-7E3D4ED301DA}" srcOrd="0" destOrd="0" presId="urn:microsoft.com/office/officeart/2008/layout/PictureStrips"/>
    <dgm:cxn modelId="{AF5A0F33-1270-4C1D-BE3B-11B6186E9AFA}" type="presOf" srcId="{9CF65C16-61C5-40F0-9A1B-37DF92B8FA58}" destId="{1752CE4A-CDFC-481E-8D3A-4169384006E6}" srcOrd="0" destOrd="0" presId="urn:microsoft.com/office/officeart/2008/layout/PictureStrips"/>
    <dgm:cxn modelId="{F992FB21-E896-4CE5-A26B-06AAEE433EFB}" type="presParOf" srcId="{362B2841-82BD-4C9A-ABB8-93C1AB3758F5}" destId="{B9A6BA13-FE0D-440B-BC2F-8B4C025A6EB5}" srcOrd="0" destOrd="0" presId="urn:microsoft.com/office/officeart/2008/layout/PictureStrips"/>
    <dgm:cxn modelId="{6EF10EC0-058A-45E5-8D67-597C6F363024}" type="presParOf" srcId="{B9A6BA13-FE0D-440B-BC2F-8B4C025A6EB5}" destId="{6784E829-45EF-43EE-9974-7E3D4ED301DA}" srcOrd="0" destOrd="0" presId="urn:microsoft.com/office/officeart/2008/layout/PictureStrips"/>
    <dgm:cxn modelId="{B97F16B5-A792-49DF-AE61-AB222E84DCB2}" type="presParOf" srcId="{B9A6BA13-FE0D-440B-BC2F-8B4C025A6EB5}" destId="{822A032A-CB0A-4B57-8E2B-00C9D6828E6B}" srcOrd="1" destOrd="0" presId="urn:microsoft.com/office/officeart/2008/layout/PictureStrips"/>
    <dgm:cxn modelId="{23834769-261A-45D2-96F0-007C7E6AC19B}" type="presParOf" srcId="{362B2841-82BD-4C9A-ABB8-93C1AB3758F5}" destId="{33E88794-9BC3-40E3-A12F-5C0E489F90F7}" srcOrd="1" destOrd="0" presId="urn:microsoft.com/office/officeart/2008/layout/PictureStrips"/>
    <dgm:cxn modelId="{E05A0826-77FE-46F9-8C58-5736204D8256}" type="presParOf" srcId="{362B2841-82BD-4C9A-ABB8-93C1AB3758F5}" destId="{CDEA6473-D3B6-4C56-9EA6-715D00FCF9BE}" srcOrd="2" destOrd="0" presId="urn:microsoft.com/office/officeart/2008/layout/PictureStrips"/>
    <dgm:cxn modelId="{B4AC3B70-AFD1-455E-BB6C-2BA524619244}" type="presParOf" srcId="{CDEA6473-D3B6-4C56-9EA6-715D00FCF9BE}" destId="{7B739290-5D47-4497-8BF5-F9E2A834C068}" srcOrd="0" destOrd="0" presId="urn:microsoft.com/office/officeart/2008/layout/PictureStrips"/>
    <dgm:cxn modelId="{691E7520-EA4C-4493-BFA5-85F2A9486DBC}" type="presParOf" srcId="{CDEA6473-D3B6-4C56-9EA6-715D00FCF9BE}" destId="{044E53A2-0AAC-439D-A99F-00954E2EA77B}" srcOrd="1" destOrd="0" presId="urn:microsoft.com/office/officeart/2008/layout/PictureStrips"/>
    <dgm:cxn modelId="{5448C36B-53BB-4927-A49E-B0EE27C30AEA}" type="presParOf" srcId="{362B2841-82BD-4C9A-ABB8-93C1AB3758F5}" destId="{BE01DABE-D482-4BFD-8CA5-2F86B524A22A}" srcOrd="3" destOrd="0" presId="urn:microsoft.com/office/officeart/2008/layout/PictureStrips"/>
    <dgm:cxn modelId="{F3BE9F98-7AEE-45B6-8BE2-697D6A669C7B}" type="presParOf" srcId="{362B2841-82BD-4C9A-ABB8-93C1AB3758F5}" destId="{9A682259-28E6-4FB7-8E0A-3C17E11CA2CC}" srcOrd="4" destOrd="0" presId="urn:microsoft.com/office/officeart/2008/layout/PictureStrips"/>
    <dgm:cxn modelId="{EFBAAAAB-9037-4F39-B806-C343C9769BAD}" type="presParOf" srcId="{9A682259-28E6-4FB7-8E0A-3C17E11CA2CC}" destId="{8A465D5A-885B-4B08-A04E-08B400B8027C}" srcOrd="0" destOrd="0" presId="urn:microsoft.com/office/officeart/2008/layout/PictureStrips"/>
    <dgm:cxn modelId="{907ACAFB-6C5D-4D9E-B033-C04226F2EEBB}" type="presParOf" srcId="{9A682259-28E6-4FB7-8E0A-3C17E11CA2CC}" destId="{8F222013-2B79-4EAC-902C-CE5DF5FB0155}" srcOrd="1" destOrd="0" presId="urn:microsoft.com/office/officeart/2008/layout/PictureStrips"/>
    <dgm:cxn modelId="{E16D6A97-B98B-4303-BC36-5DD83A3F398F}" type="presParOf" srcId="{362B2841-82BD-4C9A-ABB8-93C1AB3758F5}" destId="{0115B67C-F119-43D0-9285-B67FB774A693}" srcOrd="5" destOrd="0" presId="urn:microsoft.com/office/officeart/2008/layout/PictureStrips"/>
    <dgm:cxn modelId="{8E850179-3B97-459A-B846-DFF609561114}" type="presParOf" srcId="{362B2841-82BD-4C9A-ABB8-93C1AB3758F5}" destId="{EC71C942-39EF-4C7C-9317-B1EB69EDFE54}" srcOrd="6" destOrd="0" presId="urn:microsoft.com/office/officeart/2008/layout/PictureStrips"/>
    <dgm:cxn modelId="{C36611C8-BDD7-4C19-A288-69CC00C4EED9}" type="presParOf" srcId="{EC71C942-39EF-4C7C-9317-B1EB69EDFE54}" destId="{1752CE4A-CDFC-481E-8D3A-4169384006E6}" srcOrd="0" destOrd="0" presId="urn:microsoft.com/office/officeart/2008/layout/PictureStrips"/>
    <dgm:cxn modelId="{AE37ED9A-E4F8-426A-90CB-FDE0C439C438}" type="presParOf" srcId="{EC71C942-39EF-4C7C-9317-B1EB69EDFE54}" destId="{30DDD35F-8073-4343-A87D-4018E3257F9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4E829-45EF-43EE-9974-7E3D4ED301DA}">
      <dsp:nvSpPr>
        <dsp:cNvPr id="0" name=""/>
        <dsp:cNvSpPr/>
      </dsp:nvSpPr>
      <dsp:spPr>
        <a:xfrm>
          <a:off x="1839705" y="164986"/>
          <a:ext cx="4151075" cy="800176"/>
        </a:xfrm>
        <a:prstGeom prst="rect">
          <a:avLst/>
        </a:prstGeom>
        <a:solidFill>
          <a:schemeClr val="tx1">
            <a:alpha val="4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01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>
              <a:latin typeface="+mn-lt"/>
              <a:ea typeface="Roboto Slab" pitchFamily="2" charset="0"/>
            </a:rPr>
            <a:t>Elektronickým formulářem </a:t>
          </a:r>
          <a:br>
            <a:rPr lang="cs-CZ" sz="1800" b="1" kern="1200" dirty="0" smtClean="0">
              <a:latin typeface="+mn-lt"/>
              <a:ea typeface="Roboto Slab" pitchFamily="2" charset="0"/>
            </a:rPr>
          </a:br>
          <a:r>
            <a:rPr lang="cs-CZ" sz="1800" b="1" kern="1200" dirty="0" smtClean="0">
              <a:latin typeface="+mn-lt"/>
              <a:ea typeface="Roboto Slab" pitchFamily="2" charset="0"/>
            </a:rPr>
            <a:t>na www.ombudsmanprozdraví.cz</a:t>
          </a:r>
          <a:endParaRPr lang="cs-CZ" sz="1800" b="1" kern="1200" dirty="0">
            <a:latin typeface="+mn-lt"/>
            <a:ea typeface="Roboto Slab" pitchFamily="2" charset="0"/>
          </a:endParaRPr>
        </a:p>
      </dsp:txBody>
      <dsp:txXfrm>
        <a:off x="1839705" y="164986"/>
        <a:ext cx="4151075" cy="800176"/>
      </dsp:txXfrm>
    </dsp:sp>
    <dsp:sp modelId="{822A032A-CB0A-4B57-8E2B-00C9D6828E6B}">
      <dsp:nvSpPr>
        <dsp:cNvPr id="0" name=""/>
        <dsp:cNvSpPr/>
      </dsp:nvSpPr>
      <dsp:spPr>
        <a:xfrm>
          <a:off x="1268022" y="167387"/>
          <a:ext cx="558080" cy="79686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39290-5D47-4497-8BF5-F9E2A834C068}">
      <dsp:nvSpPr>
        <dsp:cNvPr id="0" name=""/>
        <dsp:cNvSpPr/>
      </dsp:nvSpPr>
      <dsp:spPr>
        <a:xfrm>
          <a:off x="1829883" y="1072026"/>
          <a:ext cx="4171485" cy="79725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01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>
              <a:latin typeface="+mn-lt"/>
              <a:ea typeface="Roboto Slab" pitchFamily="2" charset="0"/>
            </a:rPr>
            <a:t>E-mailem na adresu ochrance@ombudsmanprozdraví.cz</a:t>
          </a:r>
          <a:endParaRPr lang="cs-CZ" sz="1800" b="1" kern="1200" dirty="0">
            <a:latin typeface="+mn-lt"/>
            <a:ea typeface="Roboto Slab" pitchFamily="2" charset="0"/>
          </a:endParaRPr>
        </a:p>
      </dsp:txBody>
      <dsp:txXfrm>
        <a:off x="1829883" y="1072026"/>
        <a:ext cx="4171485" cy="797258"/>
      </dsp:txXfrm>
    </dsp:sp>
    <dsp:sp modelId="{044E53A2-0AAC-439D-A99F-00954E2EA77B}">
      <dsp:nvSpPr>
        <dsp:cNvPr id="0" name=""/>
        <dsp:cNvSpPr/>
      </dsp:nvSpPr>
      <dsp:spPr>
        <a:xfrm>
          <a:off x="1260220" y="1069435"/>
          <a:ext cx="558080" cy="79657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465D5A-885B-4B08-A04E-08B400B8027C}">
      <dsp:nvSpPr>
        <dsp:cNvPr id="0" name=""/>
        <dsp:cNvSpPr/>
      </dsp:nvSpPr>
      <dsp:spPr>
        <a:xfrm>
          <a:off x="1829398" y="1995262"/>
          <a:ext cx="4171485" cy="80410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01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1800" b="1" kern="1200" dirty="0" smtClean="0">
              <a:latin typeface="+mn-lt"/>
              <a:ea typeface="Roboto Slab" pitchFamily="2" charset="0"/>
            </a:rPr>
            <a:t>Klasickou poštou na adresu:</a:t>
          </a:r>
          <a:br>
            <a:rPr lang="cs-CZ" sz="1800" b="1" kern="1200" dirty="0" smtClean="0">
              <a:latin typeface="+mn-lt"/>
              <a:ea typeface="Roboto Slab" pitchFamily="2" charset="0"/>
            </a:rPr>
          </a:br>
          <a:r>
            <a:rPr lang="cs-CZ" sz="1800" b="1" kern="1200" dirty="0" smtClean="0">
              <a:latin typeface="+mn-lt"/>
              <a:ea typeface="Roboto Slab" pitchFamily="2" charset="0"/>
            </a:rPr>
            <a:t>Kancelář Ombudsmana pro zdraví, Národní 11, 110 00 Praha 1               </a:t>
          </a:r>
          <a:r>
            <a:rPr lang="cs-CZ" sz="2400" b="1" kern="1200" dirty="0" smtClean="0">
              <a:latin typeface="+mn-lt"/>
              <a:ea typeface="Roboto Slab" pitchFamily="2" charset="0"/>
            </a:rPr>
            <a:t>        </a:t>
          </a:r>
          <a:endParaRPr lang="cs-CZ" sz="2400" b="1" kern="1200" dirty="0">
            <a:latin typeface="+mn-lt"/>
            <a:ea typeface="Roboto Slab" pitchFamily="2" charset="0"/>
          </a:endParaRPr>
        </a:p>
      </dsp:txBody>
      <dsp:txXfrm>
        <a:off x="1829398" y="1995262"/>
        <a:ext cx="4171485" cy="804106"/>
      </dsp:txXfrm>
    </dsp:sp>
    <dsp:sp modelId="{8F222013-2B79-4EAC-902C-CE5DF5FB0155}">
      <dsp:nvSpPr>
        <dsp:cNvPr id="0" name=""/>
        <dsp:cNvSpPr/>
      </dsp:nvSpPr>
      <dsp:spPr>
        <a:xfrm>
          <a:off x="1264060" y="1987399"/>
          <a:ext cx="558951" cy="7956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52CE4A-CDFC-481E-8D3A-4169384006E6}">
      <dsp:nvSpPr>
        <dsp:cNvPr id="0" name=""/>
        <dsp:cNvSpPr/>
      </dsp:nvSpPr>
      <dsp:spPr>
        <a:xfrm>
          <a:off x="1847308" y="2888103"/>
          <a:ext cx="4171485" cy="79725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01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Osobně v úřední hodiny, Národní 11, 110 00 Praha 1, 3. patro</a:t>
          </a:r>
          <a:endParaRPr lang="cs-CZ" sz="1800" b="1" kern="1200" dirty="0"/>
        </a:p>
      </dsp:txBody>
      <dsp:txXfrm>
        <a:off x="1847308" y="2888103"/>
        <a:ext cx="4171485" cy="797258"/>
      </dsp:txXfrm>
    </dsp:sp>
    <dsp:sp modelId="{30DDD35F-8073-4343-A87D-4018E3257F96}">
      <dsp:nvSpPr>
        <dsp:cNvPr id="0" name=""/>
        <dsp:cNvSpPr/>
      </dsp:nvSpPr>
      <dsp:spPr>
        <a:xfrm>
          <a:off x="1265451" y="2883539"/>
          <a:ext cx="558080" cy="795600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4C79C-732C-4384-BA2D-8F2E73C1DC0A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6737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66D72-0B29-4F4E-8DFC-A34471895C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8505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93DE8-5F11-482C-8063-7997F5598B11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0879" y="4784835"/>
            <a:ext cx="54470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6737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EBB5E-2593-43A7-A170-F2C209D550C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74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4832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0023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5159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0329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8378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5317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EBB5E-2593-43A7-A170-F2C209D550C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2871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444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5275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819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89082-F7CF-4229-A569-98CB80824429}" type="slidenum">
              <a:rPr lang="cs-CZ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6407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953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352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87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4796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5920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109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960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933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0882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403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258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0B9CA-DC7D-4B66-99B5-650779B10DC6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B5DCC-5EF4-40C8-8243-D9E3767A95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55049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chrance@ombudsmanprozdravi.cz" TargetMode="Externa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3"/>
          <p:cNvSpPr txBox="1">
            <a:spLocks/>
          </p:cNvSpPr>
          <p:nvPr/>
        </p:nvSpPr>
        <p:spPr>
          <a:xfrm>
            <a:off x="0" y="0"/>
            <a:ext cx="9144000" cy="8787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Kancelář Ombudsmana pro zdraví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8774"/>
            <a:ext cx="9144000" cy="5143500"/>
          </a:xfrm>
          <a:prstGeom prst="rect">
            <a:avLst/>
          </a:prstGeom>
        </p:spPr>
      </p:pic>
      <p:sp>
        <p:nvSpPr>
          <p:cNvPr id="7" name="Nadpis 3"/>
          <p:cNvSpPr txBox="1">
            <a:spLocks/>
          </p:cNvSpPr>
          <p:nvPr/>
        </p:nvSpPr>
        <p:spPr>
          <a:xfrm>
            <a:off x="0" y="6022274"/>
            <a:ext cx="9144000" cy="878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 smtClean="0">
                <a:latin typeface="+mn-lt"/>
                <a:ea typeface="Roboto Slab" pitchFamily="2" charset="0"/>
              </a:rPr>
              <a:t>www.ombudsmanprozdravi.cz</a:t>
            </a:r>
          </a:p>
          <a:p>
            <a:r>
              <a:rPr lang="cs-CZ" sz="2800" dirty="0" smtClean="0">
                <a:latin typeface="+mn-lt"/>
                <a:ea typeface="Roboto Slab" pitchFamily="2" charset="0"/>
              </a:rPr>
              <a:t>ochrance@ombudsmanprozdravi.cz</a:t>
            </a:r>
            <a:endParaRPr lang="cs-CZ" sz="2800" dirty="0">
              <a:latin typeface="+mn-lt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8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6"/>
    </mc:Choice>
    <mc:Fallback xmlns="">
      <p:transition spd="slow" advTm="583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 txBox="1">
            <a:spLocks/>
          </p:cNvSpPr>
          <p:nvPr/>
        </p:nvSpPr>
        <p:spPr>
          <a:xfrm>
            <a:off x="1244599" y="168699"/>
            <a:ext cx="7230974" cy="8787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Posudkový lékař rozhoduje o pacientovi </a:t>
            </a:r>
            <a:br>
              <a:rPr lang="cs-CZ" sz="3200" b="1" dirty="0" smtClean="0">
                <a:latin typeface="+mn-lt"/>
                <a:ea typeface="Roboto Slab" pitchFamily="2" charset="0"/>
              </a:rPr>
            </a:br>
            <a:r>
              <a:rPr lang="cs-CZ" sz="3200" b="1" dirty="0" smtClean="0">
                <a:latin typeface="+mn-lt"/>
                <a:ea typeface="Roboto Slab" pitchFamily="2" charset="0"/>
              </a:rPr>
              <a:t>bez pacienta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8" y="192628"/>
            <a:ext cx="1059731" cy="415458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sp>
        <p:nvSpPr>
          <p:cNvPr id="6" name="TextovéPole 5"/>
          <p:cNvSpPr txBox="1"/>
          <p:nvPr/>
        </p:nvSpPr>
        <p:spPr>
          <a:xfrm>
            <a:off x="481242" y="1071402"/>
            <a:ext cx="8181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 smtClean="0"/>
              <a:t>Pan A. utrpěl v roce 2008 velmi těžkou nekrotizující pankreatitidu. Komatózní průběh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s </a:t>
            </a:r>
            <a:r>
              <a:rPr lang="cs-CZ" dirty="0" smtClean="0"/>
              <a:t>řadou komplikací interního a neurologického rázu mají ten důsledek, že je </a:t>
            </a:r>
            <a:r>
              <a:rPr lang="cs-CZ" dirty="0" smtClean="0"/>
              <a:t>do značné míry </a:t>
            </a:r>
            <a:r>
              <a:rPr lang="cs-CZ" dirty="0" smtClean="0"/>
              <a:t>závislý na pomoci druhé osoby. Podle opakovaných neurologických vyšetření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v </a:t>
            </a:r>
            <a:r>
              <a:rPr lang="cs-CZ" dirty="0" smtClean="0"/>
              <a:t>roce 2015 </a:t>
            </a:r>
            <a:r>
              <a:rPr lang="cs-CZ" dirty="0"/>
              <a:t>j</a:t>
            </a:r>
            <a:r>
              <a:rPr lang="cs-CZ" dirty="0" smtClean="0"/>
              <a:t>de o těžce postiženého pacienta s </a:t>
            </a:r>
            <a:r>
              <a:rPr lang="cs-CZ" dirty="0" err="1" smtClean="0"/>
              <a:t>multisystémovým</a:t>
            </a:r>
            <a:r>
              <a:rPr lang="cs-CZ" dirty="0" smtClean="0"/>
              <a:t> deficitem.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81242" y="2333685"/>
            <a:ext cx="8089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V </a:t>
            </a:r>
            <a:r>
              <a:rPr lang="cs-CZ" sz="1600" dirty="0"/>
              <a:t>prosinci loňského </a:t>
            </a:r>
            <a:r>
              <a:rPr lang="cs-CZ" sz="1600" dirty="0" smtClean="0"/>
              <a:t>roku vypršela </a:t>
            </a:r>
            <a:r>
              <a:rPr lang="cs-CZ" sz="1600" dirty="0" smtClean="0"/>
              <a:t>panu A. platnost </a:t>
            </a:r>
            <a:r>
              <a:rPr lang="cs-CZ" sz="1600" dirty="0"/>
              <a:t>průkazu osoby se zdravotním postižením ZTP.  V novém řízení obdržel v únoru tohoto roku posudek, který </a:t>
            </a:r>
            <a:r>
              <a:rPr lang="cs-CZ" sz="1600" dirty="0" smtClean="0"/>
              <a:t>jej </a:t>
            </a:r>
            <a:r>
              <a:rPr lang="cs-CZ" sz="1600" dirty="0"/>
              <a:t>hodnotí jako osobu se středně těžkým funkčním postižením </a:t>
            </a:r>
            <a:r>
              <a:rPr lang="cs-CZ" sz="1600" dirty="0" smtClean="0"/>
              <a:t>pohyblivosti a přiznává mu průkaz TP. Posudek se vydával na základě vyžádané LZ praktické lékařky z počátku roku 2015 a dvou LZ s gastroenterologie z roku 2014. </a:t>
            </a:r>
          </a:p>
        </p:txBody>
      </p:sp>
      <p:sp>
        <p:nvSpPr>
          <p:cNvPr id="3" name="Obdélník 2"/>
          <p:cNvSpPr/>
          <p:nvPr/>
        </p:nvSpPr>
        <p:spPr>
          <a:xfrm>
            <a:off x="481243" y="3657124"/>
            <a:ext cx="8089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1. kolo: Pan A. se s pomocí rodiny obrací na naší Kancelář Ombudsmana pro zdraví pro radu o dalším postupu. Na jejím základě podává vyjádření k podkladům pro vydání rozhodnutí a žádá v souladu s ustanovením § 3 Správního řádu o uplatnění tzv. zásady materiální pravdy, v této souvislosti mezi jiným i o zjišťovací lékařskou prohlídku lékařem OSSZ na základě žádosti správního orgánu, který řízení vede. Je duben a řízení se poprvé přerušuje</a:t>
            </a:r>
            <a:r>
              <a:rPr lang="cs-CZ" sz="1600" dirty="0" smtClean="0"/>
              <a:t>.</a:t>
            </a:r>
            <a:endParaRPr lang="cs-CZ" sz="1600" dirty="0"/>
          </a:p>
        </p:txBody>
      </p:sp>
      <p:sp>
        <p:nvSpPr>
          <p:cNvPr id="8" name="Obdélník 7"/>
          <p:cNvSpPr/>
          <p:nvPr/>
        </p:nvSpPr>
        <p:spPr>
          <a:xfrm>
            <a:off x="481241" y="5042517"/>
            <a:ext cx="80898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2. kolo: Aniž by se cokoli z pohledu pana A. stalo, koncem června přichází vyrozumění </a:t>
            </a:r>
            <a:br>
              <a:rPr lang="cs-CZ" sz="1600" dirty="0"/>
            </a:br>
            <a:r>
              <a:rPr lang="cs-CZ" sz="1600" dirty="0"/>
              <a:t>z úřadu práce, že nebyly shledány důvody ke změně posudkového závěru. Pan A. se opět vyjadřuje v době stanovených osmi dnů a dokládá novou LZ praktické lékařky, zároveň upozorňuje, že jej  v srpnu čeká vyšetření na neurologii.  Dva dny před tímto plánovaným vyšetřením přijde vyjádření z ÚP – zamítavé. 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92938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9"/>
    </mc:Choice>
    <mc:Fallback xmlns="">
      <p:transition spd="slow" advTm="6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 txBox="1">
            <a:spLocks/>
          </p:cNvSpPr>
          <p:nvPr/>
        </p:nvSpPr>
        <p:spPr>
          <a:xfrm>
            <a:off x="1244599" y="168699"/>
            <a:ext cx="7230974" cy="8787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Posudkový lékař rozhoduje o pacientovi </a:t>
            </a:r>
            <a:br>
              <a:rPr lang="cs-CZ" sz="3200" b="1" dirty="0" smtClean="0">
                <a:latin typeface="+mn-lt"/>
                <a:ea typeface="Roboto Slab" pitchFamily="2" charset="0"/>
              </a:rPr>
            </a:br>
            <a:r>
              <a:rPr lang="cs-CZ" sz="3200" b="1" dirty="0" smtClean="0">
                <a:latin typeface="+mn-lt"/>
                <a:ea typeface="Roboto Slab" pitchFamily="2" charset="0"/>
              </a:rPr>
              <a:t>bez pacienta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8" y="192628"/>
            <a:ext cx="1059731" cy="415458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sp>
        <p:nvSpPr>
          <p:cNvPr id="7" name="TextovéPole 6"/>
          <p:cNvSpPr txBox="1"/>
          <p:nvPr/>
        </p:nvSpPr>
        <p:spPr>
          <a:xfrm>
            <a:off x="557654" y="1234170"/>
            <a:ext cx="78252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3</a:t>
            </a:r>
            <a:r>
              <a:rPr lang="cs-CZ" sz="1600" dirty="0"/>
              <a:t>. kolo: Pan A. se opět vyjádří do 8 dnů a tentokrát přikládá i LZ neurologa. Zhruba za měsíc přichází vyrozumění o přerušení řízení. Od té doby se neděje nic již více než </a:t>
            </a: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 smtClean="0"/>
              <a:t>2 </a:t>
            </a:r>
            <a:r>
              <a:rPr lang="cs-CZ" sz="1600" dirty="0"/>
              <a:t>měsíce</a:t>
            </a:r>
            <a:r>
              <a:rPr lang="cs-CZ" sz="1600" dirty="0" smtClean="0"/>
              <a:t>. A </a:t>
            </a:r>
            <a:r>
              <a:rPr lang="cs-CZ" sz="1600" dirty="0" smtClean="0"/>
              <a:t>v podstatě ani nemusí, </a:t>
            </a:r>
            <a:r>
              <a:rPr lang="cs-CZ" sz="1600" dirty="0" smtClean="0"/>
              <a:t>pokud je totiž řízení z důvodu posouzení zdravotního stavu přerušeno, neexistuje žádná lhůta pro jeho obnovení.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 smtClean="0"/>
              <a:t> </a:t>
            </a:r>
            <a:endParaRPr lang="cs-CZ" sz="1600" dirty="0"/>
          </a:p>
          <a:p>
            <a:pPr algn="just"/>
            <a:endParaRPr lang="cs-CZ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 smtClean="0"/>
          </a:p>
        </p:txBody>
      </p:sp>
      <p:sp>
        <p:nvSpPr>
          <p:cNvPr id="8" name="Šipka dolů 7"/>
          <p:cNvSpPr/>
          <p:nvPr/>
        </p:nvSpPr>
        <p:spPr>
          <a:xfrm>
            <a:off x="4085123" y="2566572"/>
            <a:ext cx="770338" cy="493016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Obdélník 1"/>
          <p:cNvSpPr/>
          <p:nvPr/>
        </p:nvSpPr>
        <p:spPr>
          <a:xfrm>
            <a:off x="820757" y="3474513"/>
            <a:ext cx="75621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/>
              <a:t>Za celou dobu řízení, tedy od února 2015 do současnosti nebyl podle informací pana A. a jeho rodiny znovu kontaktován žádný z lékařů, který se o něj stará.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Za celou dobu řízení nebyl ke zjišťovací lékařské prohlídce vyzván ani pan A.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Před několika dny pan A. zaslal příslušnému úřadu práce další LZ z neurologie, která opět potvrzuje jeho setrvalý zdravotní stav dokládající </a:t>
            </a:r>
            <a:r>
              <a:rPr lang="cs-CZ" dirty="0" err="1"/>
              <a:t>multisystémový</a:t>
            </a:r>
            <a:r>
              <a:rPr lang="cs-CZ" dirty="0"/>
              <a:t> deficit s výrazně narušenou mobilitou, stabilitou a </a:t>
            </a:r>
            <a:r>
              <a:rPr lang="cs-CZ" dirty="0" err="1"/>
              <a:t>sebeobslužností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08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9"/>
    </mc:Choice>
    <mc:Fallback xmlns="">
      <p:transition spd="slow" advTm="6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 txBox="1">
            <a:spLocks/>
          </p:cNvSpPr>
          <p:nvPr/>
        </p:nvSpPr>
        <p:spPr>
          <a:xfrm>
            <a:off x="1244599" y="168699"/>
            <a:ext cx="7230974" cy="8787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Nevezmou mi příspěvek na péči?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8" y="192628"/>
            <a:ext cx="1059731" cy="415458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sp>
        <p:nvSpPr>
          <p:cNvPr id="6" name="TextovéPole 5"/>
          <p:cNvSpPr txBox="1"/>
          <p:nvPr/>
        </p:nvSpPr>
        <p:spPr>
          <a:xfrm>
            <a:off x="481242" y="1071402"/>
            <a:ext cx="8181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 smtClean="0"/>
              <a:t>Pan A. přišel s novým dotazem: Nevezmou mi příspěvek na péči, když vlastně už nemám tři čtvrtě roku žádný průkaz osoby se zdravotním pojištěním?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66198" y="1839250"/>
            <a:ext cx="78252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Pro mnohé není jednoduché pochopit, že i když je ke všemu třeba posudku stejné lékařské posudkové péče, povaha posuzování je odlišná, tedy přiznání průkazu OZP automaticky neznamená například přiznání invalidního důchodu. A pokud zdravotně postižený žádá o příspěvek na péči, posuzuje jeho nárok opět lékařská posudková služba, avšak podle jiných kritérií.  Nepříliš jasné je i to, kdo o čem rozhoduje – Úřad práce, Česká správa sociálního zabezpečení…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A především sami lidé nerozumí tomu, co vlastně kdy musí splňovat a jak se mají chovat či kam se mají obrátit, je-li jejich žádost zamítnuta či je jim přiznán jiný stupeň či jiná dávka než očekávali.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Zřejmě ve snaze lidem pomoci se setkáváme  například </a:t>
            </a:r>
            <a:r>
              <a:rPr lang="cs-CZ" sz="1600" dirty="0" smtClean="0"/>
              <a:t>v </a:t>
            </a:r>
            <a:r>
              <a:rPr lang="cs-CZ" sz="1600" dirty="0" smtClean="0"/>
              <a:t>souvislosti s řízením o přiznání průkazu osoby se zdravotním postižením: „Nepodávejte žádné vyjádření, nechte nás rozhodnout a pak se odvolejte. Pomůžeme vám s tím, všechno za vás vyplníme</a:t>
            </a:r>
            <a:r>
              <a:rPr lang="cs-CZ" sz="1600" dirty="0" smtClean="0"/>
              <a:t>.“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 smtClean="0"/>
          </a:p>
        </p:txBody>
      </p:sp>
      <p:sp>
        <p:nvSpPr>
          <p:cNvPr id="8" name="Šipka dolů 7"/>
          <p:cNvSpPr/>
          <p:nvPr/>
        </p:nvSpPr>
        <p:spPr>
          <a:xfrm>
            <a:off x="4186831" y="5114126"/>
            <a:ext cx="770338" cy="493016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89741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9"/>
    </mc:Choice>
    <mc:Fallback xmlns="">
      <p:transition spd="slow" advTm="679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 txBox="1">
            <a:spLocks/>
          </p:cNvSpPr>
          <p:nvPr/>
        </p:nvSpPr>
        <p:spPr>
          <a:xfrm>
            <a:off x="1244599" y="51469"/>
            <a:ext cx="7230974" cy="8787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Přílišná složitost a zdlouhavost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8" y="192628"/>
            <a:ext cx="1059731" cy="415458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sp>
        <p:nvSpPr>
          <p:cNvPr id="6" name="TextovéPole 5"/>
          <p:cNvSpPr txBox="1"/>
          <p:nvPr/>
        </p:nvSpPr>
        <p:spPr>
          <a:xfrm>
            <a:off x="481242" y="907280"/>
            <a:ext cx="8181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 smtClean="0"/>
              <a:t>I v praxi Kanceláře Ombudsmana pro zdraví se potvrzuje, že změna lékařské posudkové péče je nezbytná.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81242" y="1594052"/>
            <a:ext cx="8181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Přílišná složitost systému brání lidem plně využít pomoci, na kterou mají zákonné právo.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Zdlouhavé posuzování zdravotního stavu postižených, zvláště pokud se žadatel odvolá nebo podá námitky, dělá systém nefunkčním.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 smtClean="0"/>
              <a:t>Změny, které nastaly v letech 2010 (důchodový systém) a 2012 (posuzování závislosti pro účely poskytnutí příspěvku na péči) snad pomohly státnímu rozpočtu a zamezily zneužívání, na druhou stranu dopad na osoby, kteří pomoc potřebují, se zdá nepřiměřený.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547562" y="3241283"/>
            <a:ext cx="8022007" cy="340570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ovéPole 11"/>
          <p:cNvSpPr txBox="1"/>
          <p:nvPr/>
        </p:nvSpPr>
        <p:spPr>
          <a:xfrm>
            <a:off x="753145" y="3373507"/>
            <a:ext cx="7910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000000"/>
                </a:solidFill>
              </a:rPr>
              <a:t>Postiženého posuzuje posudkový lékař, který jej dostatečně nezná a často se </a:t>
            </a:r>
            <a:br>
              <a:rPr lang="cs-CZ" b="1" dirty="0" smtClean="0">
                <a:solidFill>
                  <a:srgbClr val="000000"/>
                </a:solidFill>
              </a:rPr>
            </a:br>
            <a:r>
              <a:rPr lang="cs-CZ" b="1" dirty="0" smtClean="0">
                <a:solidFill>
                  <a:srgbClr val="000000"/>
                </a:solidFill>
              </a:rPr>
              <a:t>s ním ani nesetká. Není možné, aby poznal skutečný rozsah jeho zdravotních omezení a jeho skutečné potřeby pouze podle vzorku lékařských zpráv.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53145" y="4296837"/>
            <a:ext cx="7910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000000"/>
                </a:solidFill>
              </a:rPr>
              <a:t>Posudkový lékař je jedinec atestovaný ve speciálním oboru, jeho rozhodování nemusí být vždy plně objektivní. Jak účinnější se jeví to, aby posudky vytvářeli specialisté v oborech, kteří se přímo dotýkají konkrétních pacientů. Jinou možností jsou komise složené z více odborníků včetně například sociálního pracovníka. 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53145" y="5702743"/>
            <a:ext cx="7825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000000"/>
                </a:solidFill>
              </a:rPr>
              <a:t>Např. pro příspěvek na péči je třeba podrobně mapovat specifické funkce a schopnosti postiženého – např. zda si dovede sám obléknout košili, otevřít si konzervu s jídlem, komunikovat nejen ústně, ale všemi prostředky…</a:t>
            </a:r>
          </a:p>
        </p:txBody>
      </p:sp>
    </p:spTree>
    <p:extLst>
      <p:ext uri="{BB962C8B-B14F-4D97-AF65-F5344CB8AC3E}">
        <p14:creationId xmlns:p14="http://schemas.microsoft.com/office/powerpoint/2010/main" val="329009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9"/>
    </mc:Choice>
    <mc:Fallback xmlns="">
      <p:transition spd="slow" advTm="6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aoblený obdélník 7"/>
          <p:cNvSpPr/>
          <p:nvPr/>
        </p:nvSpPr>
        <p:spPr>
          <a:xfrm>
            <a:off x="1234440" y="1621536"/>
            <a:ext cx="6710680" cy="18592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53312" y="143860"/>
            <a:ext cx="6773672" cy="991035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KOZ doporučuje</a:t>
            </a:r>
            <a:r>
              <a:rPr lang="cs-CZ" sz="3200" b="1" dirty="0">
                <a:latin typeface="+mn-lt"/>
                <a:ea typeface="Roboto Slab" pitchFamily="2" charset="0"/>
              </a:rPr>
              <a:t>:</a:t>
            </a:r>
            <a:endParaRPr lang="en-US" sz="3200" b="1" dirty="0">
              <a:latin typeface="+mn-lt"/>
              <a:ea typeface="Roboto Slab" pitchFamily="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6916" y="1499616"/>
            <a:ext cx="6205728" cy="1667256"/>
          </a:xfrm>
        </p:spPr>
        <p:txBody>
          <a:bodyPr>
            <a:normAutofit lnSpcReduction="10000"/>
          </a:bodyPr>
          <a:lstStyle/>
          <a:p>
            <a:pPr algn="ctr"/>
            <a:endParaRPr lang="cs-CZ" dirty="0">
              <a:ln>
                <a:solidFill>
                  <a:schemeClr val="tx1"/>
                </a:solidFill>
              </a:ln>
              <a:ea typeface="Roboto Slab" pitchFamily="2" charset="0"/>
            </a:endParaRPr>
          </a:p>
          <a:p>
            <a:pPr marL="285750" indent="-285750"/>
            <a:r>
              <a:rPr lang="cs-CZ" sz="2000" dirty="0">
                <a:solidFill>
                  <a:schemeClr val="bg1"/>
                </a:solidFill>
                <a:ea typeface="Roboto Slab" pitchFamily="2" charset="0"/>
              </a:rPr>
              <a:t>Než cokoliv uděláte, </a:t>
            </a:r>
            <a:r>
              <a:rPr lang="cs-CZ" sz="2000" b="1" dirty="0">
                <a:ln w="0"/>
                <a:solidFill>
                  <a:schemeClr val="bg1"/>
                </a:solidFill>
                <a:ea typeface="Roboto Slab" pitchFamily="2" charset="0"/>
              </a:rPr>
              <a:t>přesvědčte se o vašich právech </a:t>
            </a:r>
            <a:endParaRPr lang="cs-CZ" sz="2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a typeface="Roboto Slab" pitchFamily="2" charset="0"/>
            </a:endParaRPr>
          </a:p>
          <a:p>
            <a:r>
              <a:rPr lang="cs-CZ" sz="2000" dirty="0" smtClean="0">
                <a:solidFill>
                  <a:schemeClr val="bg1"/>
                </a:solidFill>
                <a:ea typeface="Roboto Slab" pitchFamily="2" charset="0"/>
              </a:rPr>
              <a:t> Komunikujte </a:t>
            </a:r>
            <a:r>
              <a:rPr lang="cs-CZ" sz="2000" dirty="0">
                <a:solidFill>
                  <a:schemeClr val="bg1"/>
                </a:solidFill>
                <a:ea typeface="Roboto Slab" pitchFamily="2" charset="0"/>
              </a:rPr>
              <a:t>vždy </a:t>
            </a:r>
            <a:r>
              <a:rPr lang="cs-CZ" sz="2000" b="1" dirty="0">
                <a:ln w="0"/>
                <a:solidFill>
                  <a:schemeClr val="bg1"/>
                </a:solidFill>
                <a:ea typeface="Roboto Slab" pitchFamily="2" charset="0"/>
              </a:rPr>
              <a:t>písemně</a:t>
            </a:r>
            <a:endParaRPr lang="en-US" sz="2000" b="1" dirty="0">
              <a:ln w="0"/>
              <a:solidFill>
                <a:schemeClr val="bg1"/>
              </a:solidFill>
            </a:endParaRPr>
          </a:p>
          <a:p>
            <a:pPr marL="285750" indent="-285750"/>
            <a:r>
              <a:rPr lang="cs-CZ" sz="2000" dirty="0" smtClean="0">
                <a:solidFill>
                  <a:schemeClr val="bg1"/>
                </a:solidFill>
                <a:ea typeface="Roboto Slab" pitchFamily="2" charset="0"/>
              </a:rPr>
              <a:t>Vyžadujte</a:t>
            </a:r>
            <a:r>
              <a:rPr lang="cs-CZ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a typeface="Roboto Slab" pitchFamily="2" charset="0"/>
              </a:rPr>
              <a:t> </a:t>
            </a:r>
            <a:r>
              <a:rPr lang="cs-CZ" sz="2000" b="1" dirty="0">
                <a:ln w="0"/>
                <a:solidFill>
                  <a:schemeClr val="bg1"/>
                </a:solidFill>
                <a:ea typeface="Roboto Slab" pitchFamily="2" charset="0"/>
              </a:rPr>
              <a:t>písemnou odpověď</a:t>
            </a:r>
            <a:endParaRPr lang="en-US" sz="2000" b="1" dirty="0">
              <a:ln w="0"/>
              <a:solidFill>
                <a:schemeClr val="bg1"/>
              </a:solidFill>
            </a:endParaRPr>
          </a:p>
          <a:p>
            <a:pPr marL="285750" indent="-285750" algn="ctr"/>
            <a:endParaRPr lang="cs-CZ" u="sng" dirty="0">
              <a:ln>
                <a:solidFill>
                  <a:schemeClr val="tx1"/>
                </a:solidFill>
              </a:ln>
              <a:latin typeface="Roboto Slab" pitchFamily="2" charset="0"/>
              <a:ea typeface="Roboto Slab" pitchFamily="2" charset="0"/>
            </a:endParaRPr>
          </a:p>
          <a:p>
            <a:pPr marL="285750" indent="-285750" algn="ctr"/>
            <a:endParaRPr lang="cs-CZ" dirty="0">
              <a:ln>
                <a:solidFill>
                  <a:schemeClr val="tx1"/>
                </a:solidFill>
              </a:ln>
              <a:latin typeface="Roboto Slab" pitchFamily="2" charset="0"/>
              <a:ea typeface="Roboto Slab" pitchFamily="2" charset="0"/>
            </a:endParaRPr>
          </a:p>
          <a:p>
            <a:endParaRPr lang="en-US" dirty="0"/>
          </a:p>
        </p:txBody>
      </p:sp>
      <p:sp>
        <p:nvSpPr>
          <p:cNvPr id="7" name="TextovéPole 6"/>
          <p:cNvSpPr txBox="1"/>
          <p:nvPr/>
        </p:nvSpPr>
        <p:spPr>
          <a:xfrm>
            <a:off x="914400" y="4907280"/>
            <a:ext cx="7432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ln>
                  <a:solidFill>
                    <a:schemeClr val="tx1"/>
                  </a:solidFill>
                </a:ln>
                <a:ea typeface="Roboto Slab" pitchFamily="2" charset="0"/>
              </a:rPr>
              <a:t>Jedině tak můžete při dalším postupu prokázat, </a:t>
            </a:r>
            <a:endParaRPr lang="cs-CZ" sz="2400" dirty="0" smtClean="0">
              <a:ln>
                <a:solidFill>
                  <a:schemeClr val="tx1"/>
                </a:solidFill>
              </a:ln>
              <a:ea typeface="Roboto Slab" pitchFamily="2" charset="0"/>
            </a:endParaRPr>
          </a:p>
          <a:p>
            <a:pPr algn="ctr"/>
            <a:r>
              <a:rPr lang="cs-CZ" sz="2400" dirty="0" smtClean="0">
                <a:ln>
                  <a:solidFill>
                    <a:schemeClr val="tx1"/>
                  </a:solidFill>
                </a:ln>
                <a:ea typeface="Roboto Slab" pitchFamily="2" charset="0"/>
              </a:rPr>
              <a:t>co </a:t>
            </a:r>
            <a:r>
              <a:rPr lang="cs-CZ" sz="2400" dirty="0">
                <a:ln>
                  <a:solidFill>
                    <a:schemeClr val="tx1"/>
                  </a:solidFill>
                </a:ln>
                <a:ea typeface="Roboto Slab" pitchFamily="2" charset="0"/>
              </a:rPr>
              <a:t>se vlastně </a:t>
            </a:r>
            <a:r>
              <a:rPr lang="cs-CZ" sz="2400" dirty="0" smtClean="0">
                <a:ln>
                  <a:solidFill>
                    <a:schemeClr val="tx1"/>
                  </a:solidFill>
                </a:ln>
                <a:ea typeface="Roboto Slab" pitchFamily="2" charset="0"/>
              </a:rPr>
              <a:t>stalo</a:t>
            </a:r>
            <a:endParaRPr lang="cs-CZ" sz="2400" dirty="0">
              <a:ln>
                <a:solidFill>
                  <a:schemeClr val="tx1"/>
                </a:solidFill>
              </a:ln>
              <a:ea typeface="Roboto Slab" pitchFamily="2" charset="0"/>
            </a:endParaRPr>
          </a:p>
          <a:p>
            <a:pPr algn="ctr"/>
            <a:endParaRPr lang="en-US" b="1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8" y="338932"/>
            <a:ext cx="1059731" cy="415458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sp>
        <p:nvSpPr>
          <p:cNvPr id="9" name="Šipka dolů 8"/>
          <p:cNvSpPr/>
          <p:nvPr/>
        </p:nvSpPr>
        <p:spPr>
          <a:xfrm>
            <a:off x="4204611" y="4052801"/>
            <a:ext cx="770338" cy="493016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13230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7"/>
    </mc:Choice>
    <mc:Fallback xmlns="">
      <p:transition spd="slow" advTm="6467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167307" y="1732561"/>
            <a:ext cx="3991476" cy="911979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Podporují nás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40" y="321178"/>
            <a:ext cx="1257960" cy="493172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sp>
        <p:nvSpPr>
          <p:cNvPr id="8" name="Nadpis 1"/>
          <p:cNvSpPr txBox="1">
            <a:spLocks/>
          </p:cNvSpPr>
          <p:nvPr/>
        </p:nvSpPr>
        <p:spPr>
          <a:xfrm>
            <a:off x="5136476" y="1768655"/>
            <a:ext cx="3991476" cy="911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Podpořte nás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43" y="2644540"/>
            <a:ext cx="4732966" cy="183120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14" y="2644540"/>
            <a:ext cx="2243229" cy="183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9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title"/>
          </p:nvPr>
        </p:nvSpPr>
        <p:spPr>
          <a:xfrm>
            <a:off x="1714018" y="178278"/>
            <a:ext cx="5803392" cy="859616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Partneři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5" y="400356"/>
            <a:ext cx="1205178" cy="472479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37"/>
          <a:stretch/>
        </p:blipFill>
        <p:spPr>
          <a:xfrm>
            <a:off x="1745102" y="1334001"/>
            <a:ext cx="5603860" cy="483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2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86"/>
    </mc:Choice>
    <mc:Fallback xmlns="">
      <p:transition spd="slow" advTm="548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title"/>
          </p:nvPr>
        </p:nvSpPr>
        <p:spPr>
          <a:xfrm>
            <a:off x="1597568" y="192628"/>
            <a:ext cx="5803392" cy="859616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Partneři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08" y="375850"/>
            <a:ext cx="1257960" cy="493172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"/>
          <a:stretch/>
        </p:blipFill>
        <p:spPr>
          <a:xfrm>
            <a:off x="1929769" y="1227221"/>
            <a:ext cx="5114925" cy="513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1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84"/>
    </mc:Choice>
    <mc:Fallback xmlns="">
      <p:transition spd="slow" advTm="568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44379" y="187936"/>
            <a:ext cx="8771021" cy="570053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Jak podat podnět?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66125897"/>
              </p:ext>
            </p:extLst>
          </p:nvPr>
        </p:nvGraphicFramePr>
        <p:xfrm>
          <a:off x="-669374" y="1787577"/>
          <a:ext cx="66454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ovéPole 6"/>
          <p:cNvSpPr txBox="1">
            <a:spLocks noChangeAspect="1"/>
          </p:cNvSpPr>
          <p:nvPr/>
        </p:nvSpPr>
        <p:spPr>
          <a:xfrm>
            <a:off x="469228" y="687728"/>
            <a:ext cx="8472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 smtClean="0"/>
              <a:t>Stížnost či dotaz může podat jen ten, kdo sám chce chránit svá práva nebo je zákonným zástupcem či opatrovníkem dotčeného. V případě zastoupení jakékoli jiné osoby je nutné doložit plnou moc či jiný doklad, který k zastupování opravňuje.</a:t>
            </a:r>
            <a:endParaRPr lang="cs-CZ" dirty="0"/>
          </a:p>
        </p:txBody>
      </p:sp>
      <p:sp>
        <p:nvSpPr>
          <p:cNvPr id="8" name="Pravá složená závorka 7"/>
          <p:cNvSpPr/>
          <p:nvPr/>
        </p:nvSpPr>
        <p:spPr>
          <a:xfrm>
            <a:off x="5338393" y="1953106"/>
            <a:ext cx="986590" cy="3521262"/>
          </a:xfrm>
          <a:prstGeom prst="rightBrace">
            <a:avLst/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600"/>
          </a:p>
        </p:txBody>
      </p:sp>
      <p:sp>
        <p:nvSpPr>
          <p:cNvPr id="11" name="TextovéPole 10"/>
          <p:cNvSpPr txBox="1"/>
          <p:nvPr/>
        </p:nvSpPr>
        <p:spPr>
          <a:xfrm>
            <a:off x="6362284" y="3381729"/>
            <a:ext cx="2215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ea typeface="Roboto Slab" pitchFamily="2" charset="0"/>
              </a:rPr>
              <a:t>Vždy je nutné použít </a:t>
            </a:r>
            <a:r>
              <a:rPr lang="cs-CZ" sz="2000" b="1" dirty="0" smtClean="0">
                <a:solidFill>
                  <a:schemeClr val="accent1"/>
                </a:solidFill>
                <a:ea typeface="Roboto Slab" pitchFamily="2" charset="0"/>
              </a:rPr>
              <a:t>formulář</a:t>
            </a:r>
            <a:endParaRPr lang="cs-CZ" sz="2000" b="1" dirty="0">
              <a:solidFill>
                <a:schemeClr val="accent1"/>
              </a:solidFill>
              <a:ea typeface="Roboto Slab" pitchFamily="2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69228" y="5815707"/>
            <a:ext cx="7305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400" dirty="0" smtClean="0">
                <a:ea typeface="Roboto Slab" pitchFamily="2" charset="0"/>
              </a:rPr>
              <a:t>Služby Kanceláře Ombudsmana pro zdraví jsou </a:t>
            </a:r>
            <a:r>
              <a:rPr lang="cs-CZ" sz="2400" b="1" dirty="0" smtClean="0">
                <a:solidFill>
                  <a:schemeClr val="accent1"/>
                </a:solidFill>
                <a:ea typeface="Roboto Slab" pitchFamily="2" charset="0"/>
              </a:rPr>
              <a:t>bezplatné</a:t>
            </a:r>
            <a:endParaRPr lang="cs-CZ" sz="2400" b="1" dirty="0">
              <a:solidFill>
                <a:schemeClr val="accent1"/>
              </a:solidFill>
              <a:ea typeface="Roboto Slab" pitchFamily="2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8" y="192628"/>
            <a:ext cx="1059731" cy="415458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9973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0"/>
    </mc:Choice>
    <mc:Fallback xmlns="">
      <p:transition spd="slow" advTm="926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2901696" y="115744"/>
            <a:ext cx="5803392" cy="859616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>
                <a:latin typeface="+mn-lt"/>
                <a:ea typeface="Roboto Slab" pitchFamily="2" charset="0"/>
              </a:rPr>
              <a:t>Nadační fond Stránský</a:t>
            </a:r>
            <a:endParaRPr lang="cs-CZ" sz="3200" b="1" dirty="0">
              <a:latin typeface="+mn-lt"/>
              <a:ea typeface="Roboto Slab" pitchFamily="2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2901696" y="1235011"/>
            <a:ext cx="5803392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cs-CZ" sz="2000" dirty="0" smtClean="0">
                <a:ea typeface="Roboto Slab" pitchFamily="2" charset="0"/>
              </a:rPr>
              <a:t>Zřizovatelem Kanceláře Ombudsmana pro zdraví je Nadační fond Stránský. Projekt vznikl na základě jeho desetiletých zkušeností a dosavadní práce v oblasti podpory občanských práv. Zakladatelem nadačního fondu je MUDr. Martin Jan Stránský - lékař </a:t>
            </a:r>
            <a:br>
              <a:rPr lang="cs-CZ" sz="2000" dirty="0" smtClean="0">
                <a:ea typeface="Roboto Slab" pitchFamily="2" charset="0"/>
              </a:rPr>
            </a:br>
            <a:r>
              <a:rPr lang="cs-CZ" sz="2000" dirty="0" smtClean="0">
                <a:ea typeface="Roboto Slab" pitchFamily="2" charset="0"/>
              </a:rPr>
              <a:t>a zdravotnický poradce s mezinárodní působností.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77" b="100000" l="9827" r="899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36" r="14400"/>
          <a:stretch/>
        </p:blipFill>
        <p:spPr>
          <a:xfrm>
            <a:off x="109727" y="1064792"/>
            <a:ext cx="2926081" cy="579320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8" y="192628"/>
            <a:ext cx="1059731" cy="415458"/>
          </a:xfrm>
          <a:prstGeom prst="rect">
            <a:avLst/>
          </a:prstGeom>
          <a:solidFill>
            <a:schemeClr val="accent1">
              <a:alpha val="63000"/>
            </a:schemeClr>
          </a:solidFill>
        </p:spPr>
      </p:pic>
      <p:sp>
        <p:nvSpPr>
          <p:cNvPr id="8" name="Nadpis 1"/>
          <p:cNvSpPr txBox="1">
            <a:spLocks/>
          </p:cNvSpPr>
          <p:nvPr/>
        </p:nvSpPr>
        <p:spPr>
          <a:xfrm>
            <a:off x="1981873" y="3253215"/>
            <a:ext cx="7296483" cy="878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b="1" dirty="0" smtClean="0">
                <a:solidFill>
                  <a:schemeClr val="accent1"/>
                </a:solidFill>
                <a:latin typeface="+mn-lt"/>
                <a:ea typeface="Roboto Slab" pitchFamily="2" charset="0"/>
              </a:rPr>
              <a:t>Děkuji za pozornost</a:t>
            </a:r>
            <a:endParaRPr lang="cs-CZ" b="1" dirty="0">
              <a:solidFill>
                <a:schemeClr val="accent1"/>
              </a:solidFill>
              <a:latin typeface="+mn-lt"/>
              <a:ea typeface="Roboto Slab" pitchFamily="2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3673071" y="4525311"/>
            <a:ext cx="39140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dirty="0" smtClean="0">
                <a:ea typeface="Roboto Slab" pitchFamily="2" charset="0"/>
              </a:rPr>
              <a:t>MgA. Kateřina Havelková</a:t>
            </a:r>
          </a:p>
          <a:p>
            <a:pPr algn="ctr"/>
            <a:r>
              <a:rPr lang="cs-CZ" sz="2000" dirty="0" smtClean="0">
                <a:ea typeface="Roboto Slab" pitchFamily="2" charset="0"/>
              </a:rPr>
              <a:t>Kancelář Ombudsmana pro zdraví</a:t>
            </a:r>
          </a:p>
          <a:p>
            <a:pPr algn="ctr"/>
            <a:r>
              <a:rPr lang="cs-CZ" sz="2000" dirty="0" smtClean="0">
                <a:ea typeface="Roboto Slab" pitchFamily="2" charset="0"/>
              </a:rPr>
              <a:t>Národní 11, 110 00 Praha 1</a:t>
            </a:r>
          </a:p>
          <a:p>
            <a:pPr algn="ctr"/>
            <a:r>
              <a:rPr lang="cs-CZ" sz="2000" dirty="0" smtClean="0">
                <a:ea typeface="Roboto Slab" pitchFamily="2" charset="0"/>
                <a:hlinkClick r:id="rId6"/>
              </a:rPr>
              <a:t>ochrance@ombudsmanprozdravi.cz</a:t>
            </a:r>
            <a:endParaRPr lang="cs-CZ" sz="2000" dirty="0" smtClean="0">
              <a:ea typeface="Roboto Slab" pitchFamily="2" charset="0"/>
            </a:endParaRPr>
          </a:p>
          <a:p>
            <a:pPr algn="ctr"/>
            <a:r>
              <a:rPr lang="cs-CZ" sz="2000" dirty="0" smtClean="0">
                <a:ea typeface="Roboto Slab" pitchFamily="2" charset="0"/>
              </a:rPr>
              <a:t>www.ombudsmanprozdravi.cz</a:t>
            </a:r>
            <a:endParaRPr lang="cs-CZ" sz="2000" dirty="0">
              <a:ea typeface="Roboto Slab" pitchFamily="2" charset="0"/>
            </a:endParaRPr>
          </a:p>
          <a:p>
            <a:pPr algn="ctr"/>
            <a:endParaRPr lang="cs-CZ" sz="2000" dirty="0"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63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3"/>
    </mc:Choice>
    <mc:Fallback xmlns="">
      <p:transition spd="slow" advTm="758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</TotalTime>
  <Words>862</Words>
  <Application>Microsoft Office PowerPoint</Application>
  <PresentationFormat>Předvádění na obrazovce (4:3)</PresentationFormat>
  <Paragraphs>71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 Slab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KOZ doporučuje:</vt:lpstr>
      <vt:lpstr>Podporují nás</vt:lpstr>
      <vt:lpstr>Partneři</vt:lpstr>
      <vt:lpstr>Partneři</vt:lpstr>
      <vt:lpstr>Jak podat podnět?</vt:lpstr>
      <vt:lpstr>Nadační fond Stránský</vt:lpstr>
    </vt:vector>
  </TitlesOfParts>
  <Company>PcDrak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Kateřina Havelková</dc:creator>
  <cp:lastModifiedBy>Kateřina Havelková</cp:lastModifiedBy>
  <cp:revision>30</cp:revision>
  <cp:lastPrinted>2015-11-17T19:24:25Z</cp:lastPrinted>
  <dcterms:created xsi:type="dcterms:W3CDTF">2015-10-04T20:00:38Z</dcterms:created>
  <dcterms:modified xsi:type="dcterms:W3CDTF">2015-11-17T19:27:44Z</dcterms:modified>
</cp:coreProperties>
</file>