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379" r:id="rId4"/>
    <p:sldId id="355" r:id="rId5"/>
    <p:sldId id="377" r:id="rId6"/>
    <p:sldId id="376" r:id="rId7"/>
    <p:sldId id="358" r:id="rId8"/>
    <p:sldId id="382" r:id="rId9"/>
    <p:sldId id="380" r:id="rId10"/>
    <p:sldId id="381" r:id="rId11"/>
    <p:sldId id="372" r:id="rId12"/>
    <p:sldId id="365" r:id="rId13"/>
    <p:sldId id="375" r:id="rId14"/>
    <p:sldId id="369" r:id="rId15"/>
    <p:sldId id="374" r:id="rId16"/>
    <p:sldId id="311" r:id="rId17"/>
    <p:sldId id="383" r:id="rId18"/>
  </p:sldIdLst>
  <p:sldSz cx="9144000" cy="6858000" type="screen4x3"/>
  <p:notesSz cx="6784975" cy="9906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96"/>
    <a:srgbClr val="4DE566"/>
    <a:srgbClr val="FFFF99"/>
    <a:srgbClr val="FFFF66"/>
    <a:srgbClr val="7A76C8"/>
    <a:srgbClr val="B94DB1"/>
    <a:srgbClr val="99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6343" autoAdjust="0"/>
  </p:normalViewPr>
  <p:slideViewPr>
    <p:cSldViewPr>
      <p:cViewPr>
        <p:scale>
          <a:sx n="90" d="100"/>
          <a:sy n="90" d="100"/>
        </p:scale>
        <p:origin x="-58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81561779423185"/>
          <c:y val="5.3842989811809412E-2"/>
          <c:w val="0.46184763715662203"/>
          <c:h val="0.892314020376381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cat>
            <c:strRef>
              <c:f>List1!$A$2</c:f>
              <c:strCache>
                <c:ptCount val="1"/>
                <c:pt idx="0">
                  <c:v>Objem</c:v>
                </c:pt>
              </c:strCache>
            </c:strRef>
          </c:cat>
          <c:val>
            <c:numRef>
              <c:f>List1!$B$2</c:f>
              <c:numCache>
                <c:formatCode>#,##0.00</c:formatCode>
                <c:ptCount val="1"/>
                <c:pt idx="0">
                  <c:v>1542.4750000000001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List1!$A$2</c:f>
              <c:strCache>
                <c:ptCount val="1"/>
                <c:pt idx="0">
                  <c:v>Objem</c:v>
                </c:pt>
              </c:strCache>
            </c:strRef>
          </c:cat>
          <c:val>
            <c:numRef>
              <c:f>List1!$C$2</c:f>
              <c:numCache>
                <c:formatCode>#,##0.00</c:formatCode>
                <c:ptCount val="1"/>
                <c:pt idx="0">
                  <c:v>1639.8666666666668</c:v>
                </c:pt>
              </c:numCache>
            </c:numRef>
          </c:val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cat>
            <c:strRef>
              <c:f>List1!$A$2</c:f>
              <c:strCache>
                <c:ptCount val="1"/>
                <c:pt idx="0">
                  <c:v>Objem</c:v>
                </c:pt>
              </c:strCache>
            </c:strRef>
          </c:cat>
          <c:val>
            <c:numRef>
              <c:f>List1!$D$2</c:f>
              <c:numCache>
                <c:formatCode>#,##0.00</c:formatCode>
                <c:ptCount val="1"/>
                <c:pt idx="0">
                  <c:v>1710.5083333333332</c:v>
                </c:pt>
              </c:numCache>
            </c:numRef>
          </c:val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1-10/2015</c:v>
                </c:pt>
              </c:strCache>
            </c:strRef>
          </c:tx>
          <c:invertIfNegative val="0"/>
          <c:cat>
            <c:strRef>
              <c:f>List1!$A$2</c:f>
              <c:strCache>
                <c:ptCount val="1"/>
                <c:pt idx="0">
                  <c:v>Objem</c:v>
                </c:pt>
              </c:strCache>
            </c:strRef>
          </c:cat>
          <c:val>
            <c:numRef>
              <c:f>List1!$E$2</c:f>
              <c:numCache>
                <c:formatCode>#,##0.00</c:formatCode>
                <c:ptCount val="1"/>
                <c:pt idx="0">
                  <c:v>1770.06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794816"/>
        <c:axId val="89815680"/>
      </c:barChart>
      <c:catAx>
        <c:axId val="89794816"/>
        <c:scaling>
          <c:orientation val="minMax"/>
        </c:scaling>
        <c:delete val="1"/>
        <c:axPos val="b"/>
        <c:majorTickMark val="out"/>
        <c:minorTickMark val="none"/>
        <c:tickLblPos val="nextTo"/>
        <c:crossAx val="89815680"/>
        <c:crosses val="autoZero"/>
        <c:auto val="1"/>
        <c:lblAlgn val="ctr"/>
        <c:lblOffset val="100"/>
        <c:noMultiLvlLbl val="0"/>
      </c:catAx>
      <c:valAx>
        <c:axId val="89815680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cs-CZ" dirty="0" smtClean="0"/>
                  <a:t>mil. Kč</a:t>
                </a:r>
                <a:endParaRPr lang="cs-CZ" dirty="0"/>
              </a:p>
            </c:rich>
          </c:tx>
          <c:layout>
            <c:manualLayout>
              <c:xMode val="edge"/>
              <c:yMode val="edge"/>
              <c:x val="7.1586669128677172E-2"/>
              <c:y val="0.34520540756620938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897948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207436467157347"/>
          <c:y val="0.27754693597924734"/>
          <c:w val="0.2951699416747674"/>
          <c:h val="0.6648644071710633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18863618269155"/>
          <c:y val="7.9674611193835815E-2"/>
          <c:w val="0.52151358332669873"/>
          <c:h val="0.868791953248717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cat>
            <c:strRef>
              <c:f>List1!$A$2</c:f>
              <c:strCache>
                <c:ptCount val="1"/>
                <c:pt idx="0">
                  <c:v>Počet</c:v>
                </c:pt>
              </c:strCache>
            </c:strRef>
          </c:cat>
          <c:val>
            <c:numRef>
              <c:f>List1!$B$2</c:f>
              <c:numCache>
                <c:formatCode>#,##0.00</c:formatCode>
                <c:ptCount val="1"/>
                <c:pt idx="0">
                  <c:v>317.95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List1!$A$2</c:f>
              <c:strCache>
                <c:ptCount val="1"/>
                <c:pt idx="0">
                  <c:v>Počet</c:v>
                </c:pt>
              </c:strCache>
            </c:strRef>
          </c:cat>
          <c:val>
            <c:numRef>
              <c:f>List1!$C$2</c:f>
              <c:numCache>
                <c:formatCode>#,##0.00</c:formatCode>
                <c:ptCount val="1"/>
                <c:pt idx="0">
                  <c:v>344.45833333333331</c:v>
                </c:pt>
              </c:numCache>
            </c:numRef>
          </c:val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cat>
            <c:strRef>
              <c:f>List1!$A$2</c:f>
              <c:strCache>
                <c:ptCount val="1"/>
                <c:pt idx="0">
                  <c:v>Počet</c:v>
                </c:pt>
              </c:strCache>
            </c:strRef>
          </c:cat>
          <c:val>
            <c:numRef>
              <c:f>List1!$D$2</c:f>
              <c:numCache>
                <c:formatCode>#,##0.00</c:formatCode>
                <c:ptCount val="1"/>
                <c:pt idx="0">
                  <c:v>335.625</c:v>
                </c:pt>
              </c:numCache>
            </c:numRef>
          </c:val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1-10/2015</c:v>
                </c:pt>
              </c:strCache>
            </c:strRef>
          </c:tx>
          <c:invertIfNegative val="0"/>
          <c:cat>
            <c:strRef>
              <c:f>List1!$A$2</c:f>
              <c:strCache>
                <c:ptCount val="1"/>
                <c:pt idx="0">
                  <c:v>Počet</c:v>
                </c:pt>
              </c:strCache>
            </c:strRef>
          </c:cat>
          <c:val>
            <c:numRef>
              <c:f>List1!$E$2</c:f>
              <c:numCache>
                <c:formatCode>#,##0.00</c:formatCode>
                <c:ptCount val="1"/>
                <c:pt idx="0">
                  <c:v>341.13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927680"/>
        <c:axId val="89929216"/>
      </c:barChart>
      <c:catAx>
        <c:axId val="89927680"/>
        <c:scaling>
          <c:orientation val="minMax"/>
        </c:scaling>
        <c:delete val="1"/>
        <c:axPos val="b"/>
        <c:majorTickMark val="out"/>
        <c:minorTickMark val="none"/>
        <c:tickLblPos val="nextTo"/>
        <c:crossAx val="89929216"/>
        <c:crosses val="autoZero"/>
        <c:auto val="1"/>
        <c:lblAlgn val="ctr"/>
        <c:lblOffset val="100"/>
        <c:noMultiLvlLbl val="0"/>
      </c:catAx>
      <c:valAx>
        <c:axId val="89929216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cs-CZ" dirty="0" smtClean="0"/>
                  <a:t>tisíce</a:t>
                </a:r>
                <a:endParaRPr lang="cs-CZ" dirty="0"/>
              </a:p>
            </c:rich>
          </c:tx>
          <c:layout>
            <c:manualLayout>
              <c:xMode val="edge"/>
              <c:yMode val="edge"/>
              <c:x val="1.2376347862818155E-2"/>
              <c:y val="0.31070414602910085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899276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889744419727407"/>
          <c:y val="0.24275100680461048"/>
          <c:w val="0.29110255580272593"/>
          <c:h val="0.695761391164807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429633724875737"/>
          <c:y val="0.15407227032421209"/>
          <c:w val="0.31462519618606433"/>
          <c:h val="0.77558769292378638"/>
        </c:manualLayout>
      </c:layout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Oprávněné osoby</c:v>
                </c:pt>
              </c:strCache>
            </c:strRef>
          </c:tx>
          <c:dLbls>
            <c:dLbl>
              <c:idx val="0"/>
              <c:layout>
                <c:manualLayout>
                  <c:x val="-9.4779637972193159E-2"/>
                  <c:y val="0.1252220861580672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4.8202031688470939E-2"/>
                  <c:y val="0.1539227432882383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List1!$A$2:$A$5</c:f>
              <c:strCache>
                <c:ptCount val="4"/>
                <c:pt idx="0">
                  <c:v>I. stupeň závislosti</c:v>
                </c:pt>
                <c:pt idx="1">
                  <c:v>II. stupeň závislosti</c:v>
                </c:pt>
                <c:pt idx="2">
                  <c:v>III. stupeň závislosti</c:v>
                </c:pt>
                <c:pt idx="3">
                  <c:v>IV. stupeň závislosti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108</c:v>
                </c:pt>
                <c:pt idx="1">
                  <c:v>110</c:v>
                </c:pt>
                <c:pt idx="2">
                  <c:v>75</c:v>
                </c:pt>
                <c:pt idx="3">
                  <c:v>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8314332652959622"/>
          <c:y val="0.1168603843781387"/>
          <c:w val="0.40492068814192811"/>
          <c:h val="0.78381781600100764"/>
        </c:manualLayout>
      </c:layout>
      <c:overlay val="0"/>
      <c:txPr>
        <a:bodyPr/>
        <a:lstStyle/>
        <a:p>
          <a:pPr>
            <a:defRPr sz="2000"/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0156" cy="495300"/>
          </a:xfrm>
          <a:prstGeom prst="rect">
            <a:avLst/>
          </a:prstGeom>
        </p:spPr>
        <p:txBody>
          <a:bodyPr vert="horz" lIns="91236" tIns="45618" rIns="91236" bIns="45618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3251" y="0"/>
            <a:ext cx="2940156" cy="495300"/>
          </a:xfrm>
          <a:prstGeom prst="rect">
            <a:avLst/>
          </a:prstGeom>
        </p:spPr>
        <p:txBody>
          <a:bodyPr vert="horz" lIns="91236" tIns="45618" rIns="91236" bIns="45618" rtlCol="0"/>
          <a:lstStyle>
            <a:lvl1pPr algn="r">
              <a:defRPr sz="1200"/>
            </a:lvl1pPr>
          </a:lstStyle>
          <a:p>
            <a:fld id="{643EE0D7-FA6F-40B3-BA88-6B9E47F0AFE2}" type="datetimeFigureOut">
              <a:rPr lang="cs-CZ" smtClean="0"/>
              <a:t>17.11.2015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9408980"/>
            <a:ext cx="2940156" cy="495300"/>
          </a:xfrm>
          <a:prstGeom prst="rect">
            <a:avLst/>
          </a:prstGeom>
        </p:spPr>
        <p:txBody>
          <a:bodyPr vert="horz" lIns="91236" tIns="45618" rIns="91236" bIns="45618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3251" y="9408980"/>
            <a:ext cx="2940156" cy="495300"/>
          </a:xfrm>
          <a:prstGeom prst="rect">
            <a:avLst/>
          </a:prstGeom>
        </p:spPr>
        <p:txBody>
          <a:bodyPr vert="horz" lIns="91236" tIns="45618" rIns="91236" bIns="45618" rtlCol="0" anchor="b"/>
          <a:lstStyle>
            <a:lvl1pPr algn="r">
              <a:defRPr sz="1200"/>
            </a:lvl1pPr>
          </a:lstStyle>
          <a:p>
            <a:fld id="{ECCE173C-F9B1-4C1B-9BCB-43EB5C5682C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0580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0156" cy="495300"/>
          </a:xfrm>
          <a:prstGeom prst="rect">
            <a:avLst/>
          </a:prstGeom>
        </p:spPr>
        <p:txBody>
          <a:bodyPr vert="horz" lIns="91236" tIns="45618" rIns="91236" bIns="45618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3251" y="0"/>
            <a:ext cx="2940156" cy="495300"/>
          </a:xfrm>
          <a:prstGeom prst="rect">
            <a:avLst/>
          </a:prstGeom>
        </p:spPr>
        <p:txBody>
          <a:bodyPr vert="horz" lIns="91236" tIns="45618" rIns="91236" bIns="45618" rtlCol="0"/>
          <a:lstStyle>
            <a:lvl1pPr algn="r">
              <a:defRPr sz="1200"/>
            </a:lvl1pPr>
          </a:lstStyle>
          <a:p>
            <a:pPr>
              <a:defRPr/>
            </a:pPr>
            <a:fld id="{6C633949-4E4B-4AEB-9CE7-91918ADEEBCC}" type="datetimeFigureOut">
              <a:rPr lang="cs-CZ"/>
              <a:pPr>
                <a:defRPr/>
              </a:pPr>
              <a:t>17.11.2015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36" tIns="45618" rIns="91236" bIns="45618" rtlCol="0" anchor="ctr"/>
          <a:lstStyle/>
          <a:p>
            <a:pPr lvl="0"/>
            <a:endParaRPr lang="cs-CZ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8498" y="4705350"/>
            <a:ext cx="5427980" cy="4457700"/>
          </a:xfrm>
          <a:prstGeom prst="rect">
            <a:avLst/>
          </a:prstGeom>
        </p:spPr>
        <p:txBody>
          <a:bodyPr vert="horz" lIns="91236" tIns="45618" rIns="91236" bIns="45618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408980"/>
            <a:ext cx="2940156" cy="495300"/>
          </a:xfrm>
          <a:prstGeom prst="rect">
            <a:avLst/>
          </a:prstGeom>
        </p:spPr>
        <p:txBody>
          <a:bodyPr vert="horz" lIns="91236" tIns="45618" rIns="91236" bIns="45618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3251" y="9408980"/>
            <a:ext cx="2940156" cy="495300"/>
          </a:xfrm>
          <a:prstGeom prst="rect">
            <a:avLst/>
          </a:prstGeom>
        </p:spPr>
        <p:txBody>
          <a:bodyPr vert="horz" lIns="91236" tIns="45618" rIns="91236" bIns="45618" rtlCol="0" anchor="b"/>
          <a:lstStyle>
            <a:lvl1pPr algn="r">
              <a:defRPr sz="1200"/>
            </a:lvl1pPr>
          </a:lstStyle>
          <a:p>
            <a:pPr>
              <a:defRPr/>
            </a:pPr>
            <a:fld id="{F642B231-0557-4C09-A458-E88E2D46873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1736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42B231-0557-4C09-A458-E88E2D468732}" type="slidenum">
              <a:rPr lang="cs-CZ" smtClean="0"/>
              <a:pPr>
                <a:defRPr/>
              </a:pPr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8914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78502" y="4705351"/>
            <a:ext cx="5427979" cy="4457700"/>
          </a:xfrm>
          <a:prstGeom prst="rect">
            <a:avLst/>
          </a:prstGeom>
        </p:spPr>
        <p:txBody>
          <a:bodyPr lIns="91476" tIns="91476" rIns="91476" bIns="91476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49825" cy="37131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78502" y="4705351"/>
            <a:ext cx="5427979" cy="4457700"/>
          </a:xfrm>
          <a:prstGeom prst="rect">
            <a:avLst/>
          </a:prstGeom>
        </p:spPr>
        <p:txBody>
          <a:bodyPr lIns="91476" tIns="91476" rIns="91476" bIns="91476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49825" cy="37131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78502" y="4705351"/>
            <a:ext cx="5427979" cy="4457700"/>
          </a:xfrm>
          <a:prstGeom prst="rect">
            <a:avLst/>
          </a:prstGeom>
        </p:spPr>
        <p:txBody>
          <a:bodyPr lIns="91476" tIns="91476" rIns="91476" bIns="91476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49825" cy="37131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7" descr="1600×1200_UP_-0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3975199"/>
            <a:ext cx="7772400" cy="1470025"/>
          </a:xfrm>
        </p:spPr>
        <p:txBody>
          <a:bodyPr anchor="b"/>
          <a:lstStyle>
            <a:lvl1pPr algn="ctr">
              <a:defRPr sz="7000" b="0"/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5301208"/>
            <a:ext cx="7776864" cy="576064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 dirty="0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999999"/>
                </a:solidFill>
              </a:defRPr>
            </a:lvl1pPr>
          </a:lstStyle>
          <a:p>
            <a:pPr>
              <a:defRPr/>
            </a:pPr>
            <a:fld id="{51FFEA15-BD44-4029-9945-EFF75F061A47}" type="datetime1">
              <a:rPr lang="cs-CZ" smtClean="0"/>
              <a:t>17.11.2015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999999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999999"/>
                </a:solidFill>
              </a:defRPr>
            </a:lvl1pPr>
          </a:lstStyle>
          <a:p>
            <a:pPr>
              <a:defRPr/>
            </a:pPr>
            <a:fld id="{853DA629-D3B3-49B5-BD5A-A5637C78E74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á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4695279"/>
            <a:ext cx="8134672" cy="1470025"/>
          </a:xfrm>
        </p:spPr>
        <p:txBody>
          <a:bodyPr anchor="b"/>
          <a:lstStyle>
            <a:lvl1pPr algn="l">
              <a:defRPr sz="7000" b="0">
                <a:solidFill>
                  <a:srgbClr val="999999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93EA9-A15A-4942-87A7-3203D9CC1EEC}" type="datetime1">
              <a:rPr lang="cs-CZ" smtClean="0"/>
              <a:t>17.11.2015</a:t>
            </a:fld>
            <a:endParaRPr lang="cs-CZ" dirty="0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FD442-C700-4F2F-873B-B0C81A57600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60000">
              <a:defRPr/>
            </a:lvl1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FF021-A3DF-40A7-BC97-3918164BEE18}" type="datetime1">
              <a:rPr lang="cs-CZ" smtClean="0"/>
              <a:t>17.11.2015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CD60A-37A9-4939-B6D6-B2D7779A73C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Obrázek 7" descr="1600×1200_UP_-02opr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2195513" y="188913"/>
            <a:ext cx="6624637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8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684213" y="1700213"/>
            <a:ext cx="8135937" cy="4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84213" y="6516688"/>
            <a:ext cx="935037" cy="287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2EB2161-9D5D-4A08-9846-1970E6F87EE7}" type="datetime1">
              <a:rPr lang="cs-CZ" smtClean="0"/>
              <a:t>17.11.2015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2339975" y="6516688"/>
            <a:ext cx="3960813" cy="287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692275" y="6516688"/>
            <a:ext cx="576263" cy="287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56F1E5-1761-4C62-84A6-9B9FE1F3DDB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  <p:sldLayoutId id="2147483662" r:id="rId3"/>
  </p:sldLayoutIdLst>
  <p:transition spd="med">
    <p:wipe dir="r"/>
  </p:transition>
  <p:hf sldNum="0" hdr="0" ftr="0" dt="0"/>
  <p:txStyles>
    <p:titleStyle>
      <a:lvl1pPr algn="r" rtl="0" fontAlgn="base">
        <a:spcBef>
          <a:spcPct val="0"/>
        </a:spcBef>
        <a:spcAft>
          <a:spcPct val="0"/>
        </a:spcAft>
        <a:defRPr sz="4000" b="1" kern="1200">
          <a:solidFill>
            <a:srgbClr val="001E96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4000" b="1">
          <a:solidFill>
            <a:srgbClr val="001E96"/>
          </a:solidFill>
          <a:latin typeface="Calibri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4000" b="1">
          <a:solidFill>
            <a:srgbClr val="001E96"/>
          </a:solidFill>
          <a:latin typeface="Calibri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4000" b="1">
          <a:solidFill>
            <a:srgbClr val="001E96"/>
          </a:solidFill>
          <a:latin typeface="Calibri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4000" b="1">
          <a:solidFill>
            <a:srgbClr val="001E96"/>
          </a:solidFill>
          <a:latin typeface="Calibri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1E96"/>
          </a:solidFill>
          <a:latin typeface="Calibri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1E96"/>
          </a:solidFill>
          <a:latin typeface="Calibri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1E96"/>
          </a:solidFill>
          <a:latin typeface="Calibri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1E96"/>
          </a:solidFill>
          <a:latin typeface="Calibri" pitchFamily="34" charset="0"/>
        </a:defRPr>
      </a:lvl9pPr>
    </p:titleStyle>
    <p:bodyStyle>
      <a:lvl1pPr marL="358775" indent="-358775" algn="l" rtl="0" fontAlgn="base">
        <a:spcBef>
          <a:spcPts val="1200"/>
        </a:spcBef>
        <a:spcAft>
          <a:spcPct val="0"/>
        </a:spcAft>
        <a:buClr>
          <a:srgbClr val="001E96"/>
        </a:buClr>
        <a:buFont typeface="Arial" charset="0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358775" indent="-358775" algn="l" rtl="0" fontAlgn="base">
        <a:spcBef>
          <a:spcPts val="600"/>
        </a:spcBef>
        <a:spcAft>
          <a:spcPct val="0"/>
        </a:spcAft>
        <a:buClr>
          <a:srgbClr val="001E96"/>
        </a:buClr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358775" algn="l" rtl="0" fontAlgn="base">
        <a:spcBef>
          <a:spcPts val="600"/>
        </a:spcBef>
        <a:spcAft>
          <a:spcPct val="0"/>
        </a:spcAft>
        <a:buClr>
          <a:srgbClr val="001E96"/>
        </a:buClr>
        <a:buSzPct val="120000"/>
        <a:buFont typeface="Arial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358775" indent="-358775" algn="l" rtl="0" fontAlgn="base">
        <a:spcBef>
          <a:spcPts val="600"/>
        </a:spcBef>
        <a:spcAft>
          <a:spcPct val="0"/>
        </a:spcAft>
        <a:buFont typeface="Arial" charset="0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358775" indent="-358775" algn="l" rtl="0" fontAlgn="base">
        <a:spcBef>
          <a:spcPts val="600"/>
        </a:spcBef>
        <a:spcAft>
          <a:spcPct val="0"/>
        </a:spcAft>
        <a:buFont typeface="Arial" charset="0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z/url?sa=i&amp;rct=j&amp;q=&amp;esrc=s&amp;frm=1&amp;source=images&amp;cd=&amp;cad=rja&amp;uact=8&amp;ved=0CAcQjRxqFQoTCIX03qv4lMkCFcjVGgoddsQK2A&amp;url=http://www.kalendarakci.atlasceska.cz/nase-cesta-zazitkova-vystava-o-zivote-se-zdravotnim-postizenim-praha-58817/&amp;psig=AFQjCNHb6U3rsH8ud5v3kn81wgEkL3QYxA&amp;ust=1447762253905392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ctrTitle"/>
          </p:nvPr>
        </p:nvSpPr>
        <p:spPr>
          <a:xfrm>
            <a:off x="467544" y="3975100"/>
            <a:ext cx="8208912" cy="1542132"/>
          </a:xfrm>
        </p:spPr>
        <p:txBody>
          <a:bodyPr anchor="ctr"/>
          <a:lstStyle/>
          <a:p>
            <a:r>
              <a:rPr lang="cs-CZ" sz="4000" b="1" dirty="0" smtClean="0"/>
              <a:t>Spolupráce ÚP ČR a LPS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19931" y="5517290"/>
            <a:ext cx="7775575" cy="79211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18. 11. 2015 konference -  Poslanecká </a:t>
            </a:r>
            <a:r>
              <a:rPr lang="cs-CZ" dirty="0"/>
              <a:t>sněmovna parlamentu </a:t>
            </a:r>
            <a:r>
              <a:rPr lang="cs-CZ" dirty="0" smtClean="0"/>
              <a:t>ČR</a:t>
            </a:r>
            <a:endParaRPr lang="cs-CZ" dirty="0"/>
          </a:p>
        </p:txBody>
      </p:sp>
      <p:sp>
        <p:nvSpPr>
          <p:cNvPr id="3076" name="TextovéPole 3"/>
          <p:cNvSpPr txBox="1">
            <a:spLocks noChangeArrowheads="1"/>
          </p:cNvSpPr>
          <p:nvPr/>
        </p:nvSpPr>
        <p:spPr bwMode="auto">
          <a:xfrm>
            <a:off x="827088" y="6381410"/>
            <a:ext cx="756126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altLang="cs-CZ" sz="1500" dirty="0">
                <a:latin typeface="+mn-lt"/>
              </a:rPr>
              <a:t>Mgr. Zdeňka Cibulková, Odbor pro sociální věci Generálního ředitelství ÚP </a:t>
            </a:r>
            <a:r>
              <a:rPr lang="cs-CZ" altLang="cs-CZ" sz="1500" dirty="0" smtClean="0">
                <a:latin typeface="+mn-lt"/>
              </a:rPr>
              <a:t>ČR</a:t>
            </a:r>
            <a:endParaRPr lang="cs-CZ" sz="1500" dirty="0"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Obsah prezentace</a:t>
            </a:r>
          </a:p>
        </p:txBody>
      </p:sp>
      <p:sp>
        <p:nvSpPr>
          <p:cNvPr id="4099" name="Zástupný symbol pro obsah 2"/>
          <p:cNvSpPr>
            <a:spLocks noGrp="1"/>
          </p:cNvSpPr>
          <p:nvPr>
            <p:ph idx="1"/>
          </p:nvPr>
        </p:nvSpPr>
        <p:spPr>
          <a:xfrm>
            <a:off x="684213" y="1700213"/>
            <a:ext cx="8352407" cy="442595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cs-CZ" dirty="0" smtClean="0"/>
              <a:t>Oblasti spolupráce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Vybraná statistická data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Správní řízení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err="1" smtClean="0"/>
              <a:t>PnP</a:t>
            </a:r>
            <a:r>
              <a:rPr lang="cs-CZ" dirty="0" smtClean="0"/>
              <a:t> ve správním řízení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Limitující faktory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Podněty pro další období </a:t>
            </a:r>
          </a:p>
          <a:p>
            <a:pPr marL="514350" indent="-514350">
              <a:buFont typeface="+mj-lt"/>
              <a:buAutoNum type="arabicPeriod"/>
            </a:pPr>
            <a:endParaRPr lang="cs-CZ" dirty="0" smtClean="0"/>
          </a:p>
          <a:p>
            <a:pPr marL="514350" indent="-514350">
              <a:buFont typeface="+mj-lt"/>
              <a:buAutoNum type="arabicPeriod"/>
            </a:pPr>
            <a:endParaRPr lang="cs-CZ" dirty="0" smtClean="0"/>
          </a:p>
          <a:p>
            <a:pPr marL="514350" indent="-514350">
              <a:buFont typeface="+mj-lt"/>
              <a:buAutoNum type="arabicPeriod"/>
            </a:pPr>
            <a:endParaRPr lang="cs-CZ" dirty="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Oblasti spolupráce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8775" lvl="0"/>
            <a:r>
              <a:rPr lang="cs-CZ" altLang="cs-CZ" sz="3200" b="1" dirty="0">
                <a:solidFill>
                  <a:prstClr val="black"/>
                </a:solidFill>
              </a:rPr>
              <a:t>Příspěvek na péči </a:t>
            </a:r>
            <a:r>
              <a:rPr lang="cs-CZ" altLang="cs-CZ" sz="3200" dirty="0">
                <a:solidFill>
                  <a:prstClr val="black"/>
                </a:solidFill>
              </a:rPr>
              <a:t>– upravuje zákon č. 108/2006 Sb., o sociálních službách</a:t>
            </a:r>
          </a:p>
          <a:p>
            <a:pPr marL="358775" lvl="0" algn="just"/>
            <a:r>
              <a:rPr lang="cs-CZ" altLang="cs-CZ" sz="3200" b="1" dirty="0">
                <a:solidFill>
                  <a:prstClr val="black"/>
                </a:solidFill>
              </a:rPr>
              <a:t>Průkaz osoby se zdravotním postižením</a:t>
            </a:r>
            <a:r>
              <a:rPr lang="cs-CZ" altLang="cs-CZ" sz="3200" dirty="0">
                <a:solidFill>
                  <a:prstClr val="black"/>
                </a:solidFill>
              </a:rPr>
              <a:t> – upravuje zákon č. 329/2011 Sb., o poskytování dávek osobám se zdravotním postižením</a:t>
            </a:r>
          </a:p>
          <a:p>
            <a:pPr marL="358775" lvl="0" algn="just"/>
            <a:r>
              <a:rPr lang="cs-CZ" altLang="cs-CZ" sz="3200" b="1" dirty="0">
                <a:solidFill>
                  <a:prstClr val="black"/>
                </a:solidFill>
              </a:rPr>
              <a:t>Příspěvek na zvláštní pomůcku </a:t>
            </a:r>
            <a:r>
              <a:rPr lang="cs-CZ" altLang="cs-CZ" sz="3200" dirty="0">
                <a:solidFill>
                  <a:prstClr val="black"/>
                </a:solidFill>
              </a:rPr>
              <a:t>- upravuje zákon č. 329/2011 Sb., o poskytování dávek osobám se zdravotním postižením</a:t>
            </a:r>
            <a:endParaRPr lang="cs-CZ" altLang="cs-CZ" sz="3200" i="1" dirty="0">
              <a:solidFill>
                <a:prstClr val="black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9979562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2195513" y="188913"/>
            <a:ext cx="6624637" cy="13684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cs-CZ" dirty="0"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cs-CZ" dirty="0">
                <a:ea typeface="Calibri"/>
                <a:cs typeface="Calibri"/>
                <a:sym typeface="Calibri"/>
              </a:rPr>
              <a:t>. Vybraná statistická data </a:t>
            </a:r>
            <a:r>
              <a:rPr lang="cs-CZ" dirty="0" smtClean="0">
                <a:ea typeface="Calibri"/>
                <a:cs typeface="Calibri"/>
                <a:sym typeface="Calibri"/>
              </a:rPr>
              <a:t>z</a:t>
            </a:r>
            <a:r>
              <a:rPr lang="cs-CZ" dirty="0" smtClean="0"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cs-CZ" dirty="0" smtClean="0">
                <a:ea typeface="Calibri"/>
                <a:cs typeface="Calibri"/>
                <a:sym typeface="Calibri"/>
              </a:rPr>
              <a:t>oblasti </a:t>
            </a:r>
            <a:r>
              <a:rPr lang="cs-CZ" dirty="0" err="1" smtClean="0">
                <a:ea typeface="Calibri"/>
                <a:cs typeface="Calibri"/>
                <a:sym typeface="Calibri"/>
              </a:rPr>
              <a:t>PnP</a:t>
            </a:r>
            <a:r>
              <a:rPr lang="cs-CZ" dirty="0" smtClean="0">
                <a:ea typeface="Calibri"/>
                <a:cs typeface="Calibri"/>
                <a:sym typeface="Calibri"/>
              </a:rPr>
              <a:t/>
            </a:r>
            <a:br>
              <a:rPr lang="cs-CZ" dirty="0" smtClean="0">
                <a:ea typeface="Calibri"/>
                <a:cs typeface="Calibri"/>
                <a:sym typeface="Calibri"/>
              </a:rPr>
            </a:br>
            <a:r>
              <a:rPr lang="cs-CZ" sz="2800" dirty="0" smtClean="0">
                <a:ea typeface="Calibri"/>
                <a:cs typeface="Calibri"/>
                <a:sym typeface="Calibri"/>
              </a:rPr>
              <a:t>2/1</a:t>
            </a:r>
            <a:endParaRPr lang="cs-CZ" sz="5400" b="1" i="0" u="none" strike="noStrike" cap="none" baseline="0" dirty="0">
              <a:solidFill>
                <a:srgbClr val="001E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Shape 85"/>
          <p:cNvSpPr txBox="1"/>
          <p:nvPr/>
        </p:nvSpPr>
        <p:spPr>
          <a:xfrm>
            <a:off x="17917" y="2276840"/>
            <a:ext cx="9143999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cs-CZ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Porovnání vyplacených dávek </a:t>
            </a:r>
            <a:r>
              <a:rPr lang="cs-CZ" sz="2400" b="0" i="0" u="none" strike="noStrike" cap="none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PnP</a:t>
            </a:r>
            <a:r>
              <a:rPr lang="cs-CZ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s-CZ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</a:t>
            </a:r>
            <a:r>
              <a:rPr lang="cs-CZ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období </a:t>
            </a:r>
            <a:r>
              <a:rPr lang="cs-CZ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2012 až </a:t>
            </a:r>
            <a:r>
              <a:rPr lang="cs-CZ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1-10/2015</a:t>
            </a:r>
            <a:endParaRPr lang="cs-CZ" sz="24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6" name="Shape 86"/>
          <p:cNvGraphicFramePr/>
          <p:nvPr>
            <p:extLst>
              <p:ext uri="{D42A27DB-BD31-4B8C-83A1-F6EECF244321}">
                <p14:modId xmlns:p14="http://schemas.microsoft.com/office/powerpoint/2010/main" val="2287008259"/>
              </p:ext>
            </p:extLst>
          </p:nvPr>
        </p:nvGraphicFramePr>
        <p:xfrm>
          <a:off x="179390" y="2822254"/>
          <a:ext cx="8605196" cy="334312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11408"/>
                <a:gridCol w="1423447"/>
                <a:gridCol w="1423447"/>
                <a:gridCol w="1423447"/>
                <a:gridCol w="1423447"/>
              </a:tblGrid>
              <a:tr h="450674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cs-CZ" sz="1600" u="none" strike="noStrike" cap="none" baseline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alibri"/>
                        <a:buNone/>
                      </a:pPr>
                      <a:r>
                        <a:rPr lang="cs-CZ" sz="2400" b="1" dirty="0" smtClean="0">
                          <a:solidFill>
                            <a:srgbClr val="FFFFFF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Příspěvek na péči</a:t>
                      </a:r>
                      <a:endParaRPr lang="cs-CZ" sz="2400" b="1" u="none" strike="noStrike" cap="none" baseline="0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0"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61820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2012</a:t>
                      </a:r>
                      <a:endParaRPr lang="cs-CZ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2013</a:t>
                      </a:r>
                      <a:endParaRPr lang="cs-CZ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2014</a:t>
                      </a:r>
                      <a:endParaRPr lang="cs-CZ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1-10/2015</a:t>
                      </a:r>
                      <a:endParaRPr lang="cs-CZ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164664">
                <a:tc>
                  <a:txBody>
                    <a:bodyPr/>
                    <a:lstStyle/>
                    <a:p>
                      <a:pPr lvl="0" algn="ctr" fontAlgn="auto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defRPr/>
                      </a:pPr>
                      <a:r>
                        <a:rPr lang="cs-CZ" sz="2000" b="1" dirty="0" smtClean="0">
                          <a:solidFill>
                            <a:srgbClr val="FFFFFF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Objem vyplacených dávek </a:t>
                      </a:r>
                      <a:r>
                        <a:rPr lang="cs-CZ" sz="1800" b="1" dirty="0" smtClean="0">
                          <a:solidFill>
                            <a:srgbClr val="FFFFFF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(v mil. Kč)</a:t>
                      </a:r>
                    </a:p>
                  </a:txBody>
                  <a:tcPr marL="44450" marR="44450" marT="0" marB="0" anchor="ctr">
                    <a:lnL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18 509,7</a:t>
                      </a:r>
                    </a:p>
                  </a:txBody>
                  <a:tcPr marL="10800" marR="36000" marT="1080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19 678,4</a:t>
                      </a:r>
                    </a:p>
                  </a:txBody>
                  <a:tcPr marL="10800" marR="36000" marT="108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20 526,1</a:t>
                      </a:r>
                    </a:p>
                  </a:txBody>
                  <a:tcPr marL="10800" marR="36000" marT="108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cs-CZ" sz="2000" b="1" i="0" u="none" strike="noStrike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17 700,6</a:t>
                      </a:r>
                      <a:endParaRPr lang="cs-CZ" sz="2000" b="1" i="0" u="none" strike="noStrike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0800" marR="36000" marT="108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0481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cs-CZ" sz="2000" b="1" u="none" strike="noStrike" cap="none" baseline="0" dirty="0" smtClean="0">
                          <a:solidFill>
                            <a:srgbClr val="FFFFFF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Počet vyplacených dávek</a:t>
                      </a:r>
                      <a:r>
                        <a:rPr lang="cs-CZ" sz="1800" b="1" u="none" strike="noStrike" cap="none" baseline="0" dirty="0" smtClean="0">
                          <a:solidFill>
                            <a:srgbClr val="FFFFFF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 (v tis.)</a:t>
                      </a:r>
                    </a:p>
                  </a:txBody>
                  <a:tcPr marL="44450" marR="44450" marT="0" marB="0" anchor="ctr">
                    <a:lnL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3 815,4</a:t>
                      </a:r>
                    </a:p>
                  </a:txBody>
                  <a:tcPr marL="10800" marR="36000" marT="1080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4 133,5</a:t>
                      </a:r>
                    </a:p>
                  </a:txBody>
                  <a:tcPr marL="10800" marR="36000" marT="108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4 027,5</a:t>
                      </a:r>
                    </a:p>
                  </a:txBody>
                  <a:tcPr marL="10800" marR="36000" marT="108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cs-CZ" sz="2000" b="1" i="0" u="none" strike="noStrike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3 411,3</a:t>
                      </a:r>
                      <a:endParaRPr lang="cs-CZ" sz="2000" b="1" i="0" u="none" strike="noStrike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0800" marR="36000" marT="108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87" name="Shape 87"/>
          <p:cNvSpPr txBox="1"/>
          <p:nvPr/>
        </p:nvSpPr>
        <p:spPr>
          <a:xfrm>
            <a:off x="1" y="6165380"/>
            <a:ext cx="1512209" cy="2308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defRPr/>
            </a:pPr>
            <a:r>
              <a:rPr lang="cs-CZ" sz="9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cs-CZ" sz="9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JVM</a:t>
            </a:r>
            <a:endParaRPr lang="cs-CZ" sz="9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30637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2195513" y="188913"/>
            <a:ext cx="6624637" cy="13684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cs-CZ" dirty="0"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cs-CZ" dirty="0">
                <a:ea typeface="Calibri"/>
                <a:cs typeface="Calibri"/>
                <a:sym typeface="Calibri"/>
              </a:rPr>
              <a:t>. Vybraná statistická data </a:t>
            </a:r>
            <a:r>
              <a:rPr lang="cs-CZ" dirty="0" smtClean="0">
                <a:ea typeface="Calibri"/>
                <a:cs typeface="Calibri"/>
                <a:sym typeface="Calibri"/>
              </a:rPr>
              <a:t>z</a:t>
            </a:r>
            <a:r>
              <a:rPr lang="cs-CZ" dirty="0" smtClean="0"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cs-CZ" dirty="0" smtClean="0">
                <a:ea typeface="Calibri"/>
                <a:cs typeface="Calibri"/>
                <a:sym typeface="Calibri"/>
              </a:rPr>
              <a:t>oblasti </a:t>
            </a:r>
            <a:r>
              <a:rPr lang="cs-CZ" dirty="0" err="1" smtClean="0">
                <a:ea typeface="Calibri"/>
                <a:cs typeface="Calibri"/>
                <a:sym typeface="Calibri"/>
              </a:rPr>
              <a:t>PnP</a:t>
            </a:r>
            <a:r>
              <a:rPr lang="cs-CZ" sz="2800" dirty="0">
                <a:ea typeface="Calibri"/>
                <a:cs typeface="Calibri"/>
                <a:sym typeface="Calibri"/>
              </a:rPr>
              <a:t/>
            </a:r>
            <a:br>
              <a:rPr lang="cs-CZ" sz="2800" dirty="0">
                <a:ea typeface="Calibri"/>
                <a:cs typeface="Calibri"/>
                <a:sym typeface="Calibri"/>
              </a:rPr>
            </a:br>
            <a:r>
              <a:rPr lang="cs-CZ" sz="2800" dirty="0" smtClean="0">
                <a:ea typeface="Calibri"/>
                <a:cs typeface="Calibri"/>
                <a:sym typeface="Calibri"/>
              </a:rPr>
              <a:t>2/2</a:t>
            </a:r>
            <a:endParaRPr lang="cs-CZ" sz="2800" b="1" i="0" u="none" strike="noStrike" cap="none" baseline="0" dirty="0">
              <a:solidFill>
                <a:srgbClr val="001E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Shape 85"/>
          <p:cNvSpPr txBox="1"/>
          <p:nvPr/>
        </p:nvSpPr>
        <p:spPr>
          <a:xfrm>
            <a:off x="16430" y="1850918"/>
            <a:ext cx="9143999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cs-CZ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Porovnání vyplacených dávek </a:t>
            </a:r>
            <a:r>
              <a:rPr lang="cs-CZ" sz="2400" b="0" i="0" u="none" strike="noStrike" cap="none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PnP</a:t>
            </a:r>
            <a:r>
              <a:rPr lang="cs-CZ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s-CZ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</a:t>
            </a:r>
            <a:r>
              <a:rPr lang="cs-CZ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období </a:t>
            </a:r>
            <a:r>
              <a:rPr lang="cs-CZ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2012 až </a:t>
            </a:r>
            <a:r>
              <a:rPr lang="cs-CZ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1-10/2015</a:t>
            </a:r>
            <a:endParaRPr lang="cs-CZ" sz="24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6" name="Shape 86"/>
          <p:cNvGraphicFramePr/>
          <p:nvPr>
            <p:extLst>
              <p:ext uri="{D42A27DB-BD31-4B8C-83A1-F6EECF244321}">
                <p14:modId xmlns:p14="http://schemas.microsoft.com/office/powerpoint/2010/main" val="653189608"/>
              </p:ext>
            </p:extLst>
          </p:nvPr>
        </p:nvGraphicFramePr>
        <p:xfrm>
          <a:off x="395419" y="2348850"/>
          <a:ext cx="8353161" cy="142227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826137"/>
                <a:gridCol w="1381756"/>
                <a:gridCol w="1381756"/>
                <a:gridCol w="1381756"/>
                <a:gridCol w="1381756"/>
              </a:tblGrid>
              <a:tr h="30450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cs-CZ" sz="2000" u="none" strike="noStrike" cap="none" baseline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alibri"/>
                        <a:buNone/>
                        <a:tabLst/>
                        <a:defRPr/>
                      </a:pPr>
                      <a:r>
                        <a:rPr lang="cs-CZ" sz="2000" b="1" dirty="0" smtClean="0">
                          <a:solidFill>
                            <a:schemeClr val="bg1"/>
                          </a:solidFill>
                        </a:rPr>
                        <a:t>Průměrný</a:t>
                      </a:r>
                      <a:r>
                        <a:rPr lang="cs-CZ" sz="2000" b="1" baseline="0" dirty="0" smtClean="0">
                          <a:solidFill>
                            <a:schemeClr val="bg1"/>
                          </a:solidFill>
                        </a:rPr>
                        <a:t> měsíční objem </a:t>
                      </a:r>
                      <a:r>
                        <a:rPr lang="cs-CZ" sz="2000" b="1" u="none" strike="noStrike" cap="none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vyplacených </a:t>
                      </a:r>
                      <a:r>
                        <a:rPr lang="cs-CZ" sz="2000" b="1" u="none" strike="noStrike" cap="none" baseline="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dávek </a:t>
                      </a:r>
                      <a:r>
                        <a:rPr lang="cs-CZ" sz="1800" b="1" u="none" strike="noStrike" cap="none" baseline="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</a:t>
                      </a:r>
                      <a:r>
                        <a:rPr lang="cs-CZ" sz="1800" b="1" u="none" strike="noStrike" cap="none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 mil. Kč</a:t>
                      </a:r>
                      <a:r>
                        <a:rPr lang="cs-CZ" sz="1800" b="1" u="none" strike="noStrike" cap="none" baseline="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</a:p>
                  </a:txBody>
                  <a:tcPr marL="45720"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0450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2012</a:t>
                      </a:r>
                      <a:endParaRPr lang="cs-CZ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2013</a:t>
                      </a:r>
                      <a:endParaRPr lang="cs-CZ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2014</a:t>
                      </a:r>
                      <a:endParaRPr lang="cs-CZ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1-10/2015</a:t>
                      </a:r>
                      <a:endParaRPr lang="cs-CZ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42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cs-CZ" sz="2000" b="1" u="none" strike="noStrike" cap="none" baseline="0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Příspěvek na péči</a:t>
                      </a:r>
                    </a:p>
                  </a:txBody>
                  <a:tcPr marL="44450" marR="44450" marT="0" marB="0" anchor="ctr">
                    <a:lnL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1 542,48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1 639,87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1 710,51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1 770,06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87" name="Shape 87"/>
          <p:cNvSpPr txBox="1"/>
          <p:nvPr/>
        </p:nvSpPr>
        <p:spPr>
          <a:xfrm>
            <a:off x="7606425" y="6237390"/>
            <a:ext cx="1512209" cy="2308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cs-CZ" sz="9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JVM</a:t>
            </a:r>
          </a:p>
        </p:txBody>
      </p:sp>
      <p:graphicFrame>
        <p:nvGraphicFramePr>
          <p:cNvPr id="8" name="Graf 7"/>
          <p:cNvGraphicFramePr/>
          <p:nvPr>
            <p:extLst>
              <p:ext uri="{D42A27DB-BD31-4B8C-83A1-F6EECF244321}">
                <p14:modId xmlns:p14="http://schemas.microsoft.com/office/powerpoint/2010/main" val="1925387042"/>
              </p:ext>
            </p:extLst>
          </p:nvPr>
        </p:nvGraphicFramePr>
        <p:xfrm>
          <a:off x="1115520" y="3876594"/>
          <a:ext cx="6552910" cy="2591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969113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2195513" y="188913"/>
            <a:ext cx="6624637" cy="13684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cs-CZ" dirty="0"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cs-CZ" dirty="0">
                <a:ea typeface="Calibri"/>
                <a:cs typeface="Calibri"/>
                <a:sym typeface="Calibri"/>
              </a:rPr>
              <a:t>. Vybraná statistická data </a:t>
            </a:r>
            <a:r>
              <a:rPr lang="cs-CZ" dirty="0" smtClean="0">
                <a:ea typeface="Calibri"/>
                <a:cs typeface="Calibri"/>
                <a:sym typeface="Calibri"/>
              </a:rPr>
              <a:t>z</a:t>
            </a:r>
            <a:r>
              <a:rPr lang="cs-CZ" dirty="0" smtClean="0"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cs-CZ" dirty="0" smtClean="0">
                <a:ea typeface="Calibri"/>
                <a:cs typeface="Calibri"/>
                <a:sym typeface="Calibri"/>
              </a:rPr>
              <a:t>oblasti </a:t>
            </a:r>
            <a:r>
              <a:rPr lang="cs-CZ" dirty="0" err="1" smtClean="0">
                <a:ea typeface="Calibri"/>
                <a:cs typeface="Calibri"/>
                <a:sym typeface="Calibri"/>
              </a:rPr>
              <a:t>PnP</a:t>
            </a:r>
            <a:r>
              <a:rPr lang="cs-CZ" dirty="0" smtClean="0">
                <a:ea typeface="Calibri"/>
                <a:cs typeface="Calibri"/>
                <a:sym typeface="Calibri"/>
              </a:rPr>
              <a:t/>
            </a:r>
            <a:br>
              <a:rPr lang="cs-CZ" dirty="0" smtClean="0">
                <a:ea typeface="Calibri"/>
                <a:cs typeface="Calibri"/>
                <a:sym typeface="Calibri"/>
              </a:rPr>
            </a:br>
            <a:r>
              <a:rPr lang="cs-CZ" sz="2800" dirty="0" smtClean="0">
                <a:ea typeface="Calibri"/>
                <a:cs typeface="Calibri"/>
                <a:sym typeface="Calibri"/>
              </a:rPr>
              <a:t>2/3</a:t>
            </a:r>
            <a:endParaRPr lang="cs-CZ" sz="4000" b="1" i="0" u="none" strike="noStrike" cap="none" baseline="0" dirty="0">
              <a:solidFill>
                <a:srgbClr val="001E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Shape 85"/>
          <p:cNvSpPr txBox="1"/>
          <p:nvPr/>
        </p:nvSpPr>
        <p:spPr>
          <a:xfrm>
            <a:off x="-9672" y="1861551"/>
            <a:ext cx="9143999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cs-CZ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Porovnání vyplacených dávek </a:t>
            </a:r>
            <a:r>
              <a:rPr lang="cs-CZ" sz="2400" b="0" i="0" u="none" strike="noStrike" cap="none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PnP</a:t>
            </a:r>
            <a:r>
              <a:rPr lang="cs-CZ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s-CZ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</a:t>
            </a:r>
            <a:r>
              <a:rPr lang="cs-CZ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období </a:t>
            </a:r>
            <a:r>
              <a:rPr lang="cs-CZ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2012 až </a:t>
            </a:r>
            <a:r>
              <a:rPr lang="cs-CZ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1-10/2015</a:t>
            </a:r>
            <a:endParaRPr lang="cs-CZ" sz="24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6" name="Shape 86"/>
          <p:cNvGraphicFramePr/>
          <p:nvPr>
            <p:extLst>
              <p:ext uri="{D42A27DB-BD31-4B8C-83A1-F6EECF244321}">
                <p14:modId xmlns:p14="http://schemas.microsoft.com/office/powerpoint/2010/main" val="962838852"/>
              </p:ext>
            </p:extLst>
          </p:nvPr>
        </p:nvGraphicFramePr>
        <p:xfrm>
          <a:off x="323410" y="2420860"/>
          <a:ext cx="8497179" cy="14573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874863"/>
                <a:gridCol w="1405579"/>
                <a:gridCol w="1405579"/>
                <a:gridCol w="1405579"/>
                <a:gridCol w="1405579"/>
              </a:tblGrid>
              <a:tr h="30450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cs-CZ" sz="2000" u="none" strike="noStrike" cap="none" baseline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alibri"/>
                        <a:buNone/>
                      </a:pPr>
                      <a:r>
                        <a:rPr lang="cs-CZ" sz="2000" b="1" u="none" strike="noStrike" cap="none" baseline="0" dirty="0" smtClean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Průměrný měsíční počet </a:t>
                      </a:r>
                      <a:r>
                        <a:rPr lang="cs-CZ" sz="2000" b="1" u="none" strike="noStrike" cap="none" baseline="0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vyplacených dávek </a:t>
                      </a:r>
                      <a:endParaRPr lang="cs-CZ" sz="2000" b="1" u="none" strike="noStrike" cap="none" baseline="0" dirty="0" smtClean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alibri"/>
                        <a:buNone/>
                      </a:pPr>
                      <a:r>
                        <a:rPr lang="cs-CZ" sz="2000" b="1" u="none" strike="noStrike" cap="none" baseline="0" dirty="0" smtClean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(v tis</a:t>
                      </a:r>
                      <a:r>
                        <a:rPr lang="cs-CZ" sz="2000" b="1" u="none" strike="noStrike" cap="none" baseline="0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.)</a:t>
                      </a:r>
                    </a:p>
                  </a:txBody>
                  <a:tcPr marL="45720"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0450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2012</a:t>
                      </a:r>
                      <a:endParaRPr lang="cs-CZ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2013</a:t>
                      </a:r>
                      <a:endParaRPr lang="cs-CZ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2014</a:t>
                      </a:r>
                      <a:endParaRPr lang="cs-CZ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1-10/2015</a:t>
                      </a:r>
                      <a:endParaRPr lang="cs-CZ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42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cs-CZ" sz="2000" b="1" u="none" strike="noStrike" cap="none" baseline="0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Příspěvek na péči</a:t>
                      </a:r>
                    </a:p>
                  </a:txBody>
                  <a:tcPr marL="44450" marR="44450" marT="0" marB="0" anchor="ctr">
                    <a:lnL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317,95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344,46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335,63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341,13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87" name="Shape 87"/>
          <p:cNvSpPr txBox="1"/>
          <p:nvPr/>
        </p:nvSpPr>
        <p:spPr>
          <a:xfrm>
            <a:off x="7631791" y="6237390"/>
            <a:ext cx="1512209" cy="2308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cs-CZ" sz="9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JVM</a:t>
            </a:r>
          </a:p>
        </p:txBody>
      </p:sp>
      <p:graphicFrame>
        <p:nvGraphicFramePr>
          <p:cNvPr id="9" name="Graf 8"/>
          <p:cNvGraphicFramePr/>
          <p:nvPr>
            <p:extLst>
              <p:ext uri="{D42A27DB-BD31-4B8C-83A1-F6EECF244321}">
                <p14:modId xmlns:p14="http://schemas.microsoft.com/office/powerpoint/2010/main" val="540651891"/>
              </p:ext>
            </p:extLst>
          </p:nvPr>
        </p:nvGraphicFramePr>
        <p:xfrm>
          <a:off x="1979641" y="3777356"/>
          <a:ext cx="5652150" cy="2707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102555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2. Vybraná statistická data z oblasti </a:t>
            </a:r>
            <a:r>
              <a:rPr lang="cs-CZ" dirty="0" err="1" smtClean="0"/>
              <a:t>PnP</a:t>
            </a:r>
            <a:r>
              <a:rPr lang="cs-CZ" dirty="0" smtClean="0"/>
              <a:t> </a:t>
            </a:r>
            <a:r>
              <a:rPr lang="cs-CZ" dirty="0"/>
              <a:t/>
            </a:r>
            <a:br>
              <a:rPr lang="cs-CZ" dirty="0"/>
            </a:br>
            <a:r>
              <a:rPr lang="cs-CZ" sz="2800" dirty="0" smtClean="0"/>
              <a:t>2/4</a:t>
            </a:r>
            <a:endParaRPr lang="cs-CZ" sz="5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400" y="1628751"/>
            <a:ext cx="8641200" cy="1944270"/>
          </a:xfrm>
        </p:spPr>
        <p:txBody>
          <a:bodyPr/>
          <a:lstStyle/>
          <a:p>
            <a:r>
              <a:rPr lang="cs-CZ" sz="2400" dirty="0" smtClean="0"/>
              <a:t>I</a:t>
            </a:r>
            <a:r>
              <a:rPr lang="cs-CZ" sz="2400" dirty="0"/>
              <a:t>. stupeň závislosti 	</a:t>
            </a:r>
            <a:r>
              <a:rPr lang="cs-CZ" sz="2400" dirty="0" smtClean="0"/>
              <a:t>cca 108 </a:t>
            </a:r>
            <a:r>
              <a:rPr lang="cs-CZ" sz="2400" dirty="0"/>
              <a:t>tisíc dávek</a:t>
            </a:r>
          </a:p>
          <a:p>
            <a:r>
              <a:rPr lang="cs-CZ" sz="2400" dirty="0"/>
              <a:t>II. stupeň závislosti 	</a:t>
            </a:r>
            <a:r>
              <a:rPr lang="cs-CZ" sz="2400" dirty="0" smtClean="0"/>
              <a:t>cca 110 </a:t>
            </a:r>
            <a:r>
              <a:rPr lang="cs-CZ" sz="2400" dirty="0"/>
              <a:t>tisíc dávek</a:t>
            </a:r>
          </a:p>
          <a:p>
            <a:r>
              <a:rPr lang="cs-CZ" sz="2400" dirty="0"/>
              <a:t>III. stupeň závislosti 	</a:t>
            </a:r>
            <a:r>
              <a:rPr lang="cs-CZ" sz="2400" dirty="0" smtClean="0"/>
              <a:t>cca   75 </a:t>
            </a:r>
            <a:r>
              <a:rPr lang="cs-CZ" sz="2400" dirty="0"/>
              <a:t>tisíc dávek</a:t>
            </a:r>
          </a:p>
          <a:p>
            <a:r>
              <a:rPr lang="cs-CZ" sz="2400" dirty="0"/>
              <a:t>IV. stupeň závislosti 	</a:t>
            </a:r>
            <a:r>
              <a:rPr lang="cs-CZ" sz="2400" dirty="0" smtClean="0"/>
              <a:t>cca   44 </a:t>
            </a:r>
            <a:r>
              <a:rPr lang="cs-CZ" sz="2400" dirty="0"/>
              <a:t>tisíc dávek </a:t>
            </a:r>
          </a:p>
          <a:p>
            <a:endParaRPr lang="cs-CZ" sz="3200" dirty="0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1352179392"/>
              </p:ext>
            </p:extLst>
          </p:nvPr>
        </p:nvGraphicFramePr>
        <p:xfrm>
          <a:off x="755470" y="3284980"/>
          <a:ext cx="7633060" cy="3096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ovéPole 3"/>
          <p:cNvSpPr txBox="1"/>
          <p:nvPr/>
        </p:nvSpPr>
        <p:spPr>
          <a:xfrm>
            <a:off x="5580140" y="6175248"/>
            <a:ext cx="31997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latin typeface="+mn-lt"/>
              </a:rPr>
              <a:t>Zdroj: </a:t>
            </a:r>
            <a:r>
              <a:rPr lang="cs-CZ" sz="1400" dirty="0" err="1" smtClean="0">
                <a:latin typeface="+mn-lt"/>
              </a:rPr>
              <a:t>OKstat</a:t>
            </a:r>
            <a:r>
              <a:rPr lang="cs-CZ" sz="1400" dirty="0" smtClean="0">
                <a:latin typeface="+mn-lt"/>
              </a:rPr>
              <a:t> data za období 3.Q 2015 </a:t>
            </a:r>
            <a:endParaRPr lang="cs-CZ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248744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79641" y="188913"/>
            <a:ext cx="6840510" cy="1368425"/>
          </a:xfrm>
        </p:spPr>
        <p:txBody>
          <a:bodyPr/>
          <a:lstStyle/>
          <a:p>
            <a:r>
              <a:rPr lang="cs-CZ" dirty="0">
                <a:ea typeface="Calibri"/>
                <a:cs typeface="Calibri"/>
                <a:sym typeface="Calibri"/>
              </a:rPr>
              <a:t>2. Vybraná statistická </a:t>
            </a:r>
            <a:r>
              <a:rPr lang="cs-CZ" dirty="0" smtClean="0">
                <a:ea typeface="Calibri"/>
                <a:cs typeface="Calibri"/>
                <a:sym typeface="Calibri"/>
              </a:rPr>
              <a:t>data </a:t>
            </a:r>
            <a:br>
              <a:rPr lang="cs-CZ" dirty="0" smtClean="0">
                <a:ea typeface="Calibri"/>
                <a:cs typeface="Calibri"/>
                <a:sym typeface="Calibri"/>
              </a:rPr>
            </a:br>
            <a:r>
              <a:rPr lang="cs-CZ" dirty="0" smtClean="0">
                <a:ea typeface="Calibri"/>
                <a:cs typeface="Calibri"/>
                <a:sym typeface="Calibri"/>
              </a:rPr>
              <a:t>z oblasti dávek pro OZP</a:t>
            </a:r>
            <a:br>
              <a:rPr lang="cs-CZ" dirty="0" smtClean="0">
                <a:ea typeface="Calibri"/>
                <a:cs typeface="Calibri"/>
                <a:sym typeface="Calibri"/>
              </a:rPr>
            </a:br>
            <a:r>
              <a:rPr lang="cs-CZ" sz="2800" dirty="0" smtClean="0">
                <a:ea typeface="Calibri"/>
                <a:cs typeface="Calibri"/>
                <a:sym typeface="Calibri"/>
              </a:rPr>
              <a:t>2/5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1450" y="2132820"/>
            <a:ext cx="8135937" cy="864120"/>
          </a:xfrm>
        </p:spPr>
        <p:txBody>
          <a:bodyPr/>
          <a:lstStyle/>
          <a:p>
            <a:pPr marL="0" lvl="0" indent="0"/>
            <a:r>
              <a:rPr lang="cs-CZ" sz="24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Porovnání vyplacených </a:t>
            </a:r>
            <a:r>
              <a:rPr lang="cs-CZ" sz="24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příspěvků na zvláštní pomůcku </a:t>
            </a:r>
            <a:r>
              <a:rPr lang="cs-CZ" sz="24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v </a:t>
            </a:r>
            <a:r>
              <a:rPr lang="cs-CZ" sz="24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období 2012 </a:t>
            </a:r>
            <a:r>
              <a:rPr lang="cs-CZ" sz="24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až 1-9/2015</a:t>
            </a:r>
            <a:endParaRPr lang="cs-CZ" sz="24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endParaRPr lang="cs-CZ" sz="2400" dirty="0"/>
          </a:p>
        </p:txBody>
      </p:sp>
      <p:graphicFrame>
        <p:nvGraphicFramePr>
          <p:cNvPr id="4" name="Shape 86"/>
          <p:cNvGraphicFramePr/>
          <p:nvPr>
            <p:extLst>
              <p:ext uri="{D42A27DB-BD31-4B8C-83A1-F6EECF244321}">
                <p14:modId xmlns:p14="http://schemas.microsoft.com/office/powerpoint/2010/main" val="2605801688"/>
              </p:ext>
            </p:extLst>
          </p:nvPr>
        </p:nvGraphicFramePr>
        <p:xfrm>
          <a:off x="107379" y="3068950"/>
          <a:ext cx="8796614" cy="24483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76170"/>
                <a:gridCol w="1455111"/>
                <a:gridCol w="1347249"/>
                <a:gridCol w="1562973"/>
                <a:gridCol w="1455111"/>
              </a:tblGrid>
              <a:tr h="450674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cs-CZ" sz="1600" u="none" strike="noStrike" cap="none" baseline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alibri"/>
                        <a:buNone/>
                      </a:pPr>
                      <a:r>
                        <a:rPr lang="cs-CZ" sz="2000" b="1" dirty="0" smtClean="0">
                          <a:solidFill>
                            <a:srgbClr val="FFFFFF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Příspěvek na zvláštní pomůcku</a:t>
                      </a:r>
                      <a:endParaRPr lang="cs-CZ" sz="2000" b="1" u="none" strike="noStrike" cap="none" baseline="0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0"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48545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2012</a:t>
                      </a:r>
                      <a:endParaRPr lang="cs-CZ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2013</a:t>
                      </a:r>
                      <a:endParaRPr lang="cs-CZ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2014</a:t>
                      </a:r>
                      <a:endParaRPr lang="cs-CZ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1-9/2015</a:t>
                      </a:r>
                      <a:endParaRPr lang="cs-CZ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792110">
                <a:tc>
                  <a:txBody>
                    <a:bodyPr/>
                    <a:lstStyle/>
                    <a:p>
                      <a:pPr lvl="0" algn="ctr" fontAlgn="auto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defRPr/>
                      </a:pPr>
                      <a:r>
                        <a:rPr lang="cs-CZ" sz="2000" b="1" dirty="0" smtClean="0">
                          <a:solidFill>
                            <a:srgbClr val="FFFFFF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Objem vyplacených dávek (v Kč)</a:t>
                      </a:r>
                    </a:p>
                  </a:txBody>
                  <a:tcPr marL="44450" marR="44450" marT="0" marB="0" anchor="ctr">
                    <a:lnL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344 799 039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802 693 461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770 245 274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601 646 782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7201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cs-CZ" sz="2000" b="1" u="none" strike="noStrike" cap="none" baseline="0" dirty="0" smtClean="0">
                          <a:solidFill>
                            <a:srgbClr val="FFFFFF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Počet vyplacených dávek</a:t>
                      </a:r>
                    </a:p>
                  </a:txBody>
                  <a:tcPr marL="44450" marR="44450" marT="0" marB="0" anchor="ctr">
                    <a:lnL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cs-CZ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3 005</a:t>
                      </a:r>
                      <a:endParaRPr lang="cs-CZ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cs-CZ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6 862</a:t>
                      </a:r>
                      <a:endParaRPr lang="cs-CZ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cs-CZ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6 579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cs-CZ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5 216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323410" y="5589300"/>
            <a:ext cx="12961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lang="cs-CZ" sz="9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OKstat</a:t>
            </a:r>
            <a:r>
              <a:rPr lang="cs-CZ" sz="9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MIS</a:t>
            </a:r>
            <a:endParaRPr lang="cs-CZ" sz="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635121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3. Správní řízení</a:t>
            </a:r>
            <a:br>
              <a:rPr lang="cs-CZ" dirty="0" smtClean="0"/>
            </a:br>
            <a:r>
              <a:rPr lang="cs-CZ" sz="2800" dirty="0" smtClean="0"/>
              <a:t>3/1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8775" lvl="0" algn="just">
              <a:buFontTx/>
              <a:buChar char="-"/>
            </a:pPr>
            <a:r>
              <a:rPr lang="cs-CZ" altLang="cs-CZ" dirty="0" smtClean="0">
                <a:solidFill>
                  <a:prstClr val="black"/>
                </a:solidFill>
              </a:rPr>
              <a:t>Úřad </a:t>
            </a:r>
            <a:r>
              <a:rPr lang="cs-CZ" altLang="cs-CZ" dirty="0">
                <a:solidFill>
                  <a:prstClr val="black"/>
                </a:solidFill>
              </a:rPr>
              <a:t>práce ČR </a:t>
            </a:r>
            <a:r>
              <a:rPr lang="cs-CZ" altLang="cs-CZ" b="1" dirty="0">
                <a:solidFill>
                  <a:prstClr val="black"/>
                </a:solidFill>
              </a:rPr>
              <a:t>žádá od LPS </a:t>
            </a:r>
            <a:r>
              <a:rPr lang="cs-CZ" altLang="cs-CZ" dirty="0">
                <a:solidFill>
                  <a:prstClr val="black"/>
                </a:solidFill>
              </a:rPr>
              <a:t>posouzení zdravotního stavu, které je podkladem pro rozhodnutí o žádosti o dávku</a:t>
            </a:r>
          </a:p>
          <a:p>
            <a:pPr marL="358775" lvl="0" algn="just">
              <a:buFontTx/>
              <a:buChar char="-"/>
            </a:pPr>
            <a:r>
              <a:rPr lang="cs-CZ" altLang="cs-CZ" dirty="0">
                <a:solidFill>
                  <a:prstClr val="black"/>
                </a:solidFill>
              </a:rPr>
              <a:t>žádosti zasílají </a:t>
            </a:r>
            <a:r>
              <a:rPr lang="cs-CZ" altLang="cs-CZ" b="1" dirty="0">
                <a:solidFill>
                  <a:prstClr val="black"/>
                </a:solidFill>
              </a:rPr>
              <a:t>jednotlivá kontaktní pracoviště ÚP ČR </a:t>
            </a:r>
            <a:r>
              <a:rPr lang="cs-CZ" altLang="cs-CZ" dirty="0">
                <a:solidFill>
                  <a:prstClr val="black"/>
                </a:solidFill>
              </a:rPr>
              <a:t>příslušné okresní správě sociálního zabezpečení</a:t>
            </a:r>
          </a:p>
          <a:p>
            <a:pPr marL="358775" lvl="0" algn="just">
              <a:buFontTx/>
              <a:buChar char="-"/>
            </a:pPr>
            <a:r>
              <a:rPr lang="cs-CZ" altLang="cs-CZ" dirty="0">
                <a:solidFill>
                  <a:prstClr val="black"/>
                </a:solidFill>
              </a:rPr>
              <a:t>předávání </a:t>
            </a:r>
            <a:r>
              <a:rPr lang="cs-CZ" altLang="cs-CZ" dirty="0" smtClean="0">
                <a:solidFill>
                  <a:prstClr val="black"/>
                </a:solidFill>
              </a:rPr>
              <a:t>žádostí </a:t>
            </a:r>
            <a:r>
              <a:rPr lang="cs-CZ" altLang="cs-CZ" dirty="0">
                <a:solidFill>
                  <a:prstClr val="black"/>
                </a:solidFill>
              </a:rPr>
              <a:t>o posouzení </a:t>
            </a:r>
            <a:r>
              <a:rPr lang="cs-CZ" altLang="cs-CZ" dirty="0" smtClean="0">
                <a:solidFill>
                  <a:prstClr val="black"/>
                </a:solidFill>
              </a:rPr>
              <a:t>zdrav. stavu</a:t>
            </a:r>
            <a:r>
              <a:rPr lang="cs-CZ" altLang="cs-CZ" dirty="0" smtClean="0">
                <a:solidFill>
                  <a:prstClr val="black"/>
                </a:solidFill>
              </a:rPr>
              <a:t> </a:t>
            </a:r>
            <a:r>
              <a:rPr lang="cs-CZ" altLang="cs-CZ" dirty="0">
                <a:solidFill>
                  <a:prstClr val="black"/>
                </a:solidFill>
              </a:rPr>
              <a:t>mezi </a:t>
            </a:r>
            <a:r>
              <a:rPr lang="cs-CZ" altLang="cs-CZ" dirty="0" smtClean="0">
                <a:solidFill>
                  <a:prstClr val="black"/>
                </a:solidFill>
              </a:rPr>
              <a:t>oběma institucemi probíhá </a:t>
            </a:r>
            <a:r>
              <a:rPr lang="cs-CZ" altLang="cs-CZ" b="1" dirty="0" smtClean="0">
                <a:solidFill>
                  <a:prstClr val="black"/>
                </a:solidFill>
              </a:rPr>
              <a:t>nastaveným </a:t>
            </a:r>
            <a:r>
              <a:rPr lang="cs-CZ" altLang="cs-CZ" b="1" dirty="0" smtClean="0">
                <a:solidFill>
                  <a:prstClr val="black"/>
                </a:solidFill>
              </a:rPr>
              <a:t> způsobem</a:t>
            </a:r>
            <a:endParaRPr lang="cs-CZ" altLang="cs-CZ" dirty="0">
              <a:solidFill>
                <a:prstClr val="black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5345050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3. Správní řízení</a:t>
            </a:r>
            <a:br>
              <a:rPr lang="cs-CZ" dirty="0" smtClean="0"/>
            </a:br>
            <a:r>
              <a:rPr lang="cs-CZ" sz="2800" dirty="0" smtClean="0"/>
              <a:t>3/2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4213" y="1700212"/>
            <a:ext cx="8135937" cy="4753207"/>
          </a:xfrm>
        </p:spPr>
        <p:txBody>
          <a:bodyPr/>
          <a:lstStyle/>
          <a:p>
            <a:pPr marL="0" lvl="0" indent="0">
              <a:defRPr/>
            </a:pPr>
            <a:r>
              <a:rPr lang="cs-CZ" altLang="cs-CZ" sz="2400" dirty="0">
                <a:solidFill>
                  <a:prstClr val="black"/>
                </a:solidFill>
              </a:rPr>
              <a:t>ÚP ČR </a:t>
            </a:r>
            <a:r>
              <a:rPr lang="cs-CZ" altLang="cs-CZ" sz="2400" dirty="0" smtClean="0">
                <a:solidFill>
                  <a:prstClr val="black"/>
                </a:solidFill>
              </a:rPr>
              <a:t>, v </a:t>
            </a:r>
            <a:r>
              <a:rPr lang="cs-CZ" altLang="cs-CZ" sz="2400" dirty="0">
                <a:solidFill>
                  <a:prstClr val="black"/>
                </a:solidFill>
              </a:rPr>
              <a:t>souladu se zákonnými </a:t>
            </a:r>
            <a:r>
              <a:rPr lang="cs-CZ" altLang="cs-CZ" sz="2400" dirty="0" smtClean="0">
                <a:solidFill>
                  <a:prstClr val="black"/>
                </a:solidFill>
              </a:rPr>
              <a:t>ustanoveními, </a:t>
            </a:r>
            <a:r>
              <a:rPr lang="cs-CZ" altLang="cs-CZ" sz="2400" b="1" dirty="0" smtClean="0">
                <a:solidFill>
                  <a:prstClr val="black"/>
                </a:solidFill>
              </a:rPr>
              <a:t>přeruší </a:t>
            </a:r>
            <a:r>
              <a:rPr lang="cs-CZ" altLang="cs-CZ" sz="2400" b="1" dirty="0">
                <a:solidFill>
                  <a:prstClr val="black"/>
                </a:solidFill>
              </a:rPr>
              <a:t>správní řízení</a:t>
            </a:r>
            <a:r>
              <a:rPr lang="cs-CZ" altLang="cs-CZ" sz="2400" dirty="0">
                <a:solidFill>
                  <a:prstClr val="black"/>
                </a:solidFill>
              </a:rPr>
              <a:t> po dobu, kdy je posuzován zdravotní stav žadatele  </a:t>
            </a:r>
            <a:endParaRPr lang="cs-CZ" altLang="cs-CZ" sz="2400" dirty="0" smtClean="0">
              <a:solidFill>
                <a:prstClr val="black"/>
              </a:solidFill>
            </a:endParaRPr>
          </a:p>
          <a:p>
            <a:pPr marL="0" lvl="0" indent="0">
              <a:defRPr/>
            </a:pPr>
            <a:endParaRPr lang="cs-CZ" altLang="cs-CZ" sz="2400" dirty="0">
              <a:solidFill>
                <a:prstClr val="black"/>
              </a:solidFill>
            </a:endParaRPr>
          </a:p>
          <a:p>
            <a:pPr marL="285750" lvl="0" indent="-285750">
              <a:buFontTx/>
              <a:buChar char="-"/>
              <a:defRPr/>
            </a:pPr>
            <a:r>
              <a:rPr lang="cs-CZ" altLang="cs-CZ" sz="2400" dirty="0">
                <a:solidFill>
                  <a:prstClr val="black"/>
                </a:solidFill>
              </a:rPr>
              <a:t>§ 26 zákona č. 108/2006 Sb. u příspěvku na péči </a:t>
            </a:r>
          </a:p>
          <a:p>
            <a:pPr marL="285750" lvl="0" indent="-285750">
              <a:buFontTx/>
              <a:buChar char="-"/>
              <a:defRPr/>
            </a:pPr>
            <a:r>
              <a:rPr lang="cs-CZ" altLang="cs-CZ" sz="2400" dirty="0">
                <a:solidFill>
                  <a:prstClr val="black"/>
                </a:solidFill>
              </a:rPr>
              <a:t>§ 24 zákona č. 329/2011 Sb. u průkazu pro osoby se zdravotním postižením a u příspěvku na zvláštní pomůcku</a:t>
            </a:r>
          </a:p>
          <a:p>
            <a:pPr marL="285750" lvl="0" indent="-285750">
              <a:buFontTx/>
              <a:buChar char="-"/>
              <a:defRPr/>
            </a:pPr>
            <a:r>
              <a:rPr lang="cs-CZ" sz="2400" b="1" u="sng" dirty="0">
                <a:solidFill>
                  <a:prstClr val="black"/>
                </a:solidFill>
              </a:rPr>
              <a:t>doba, po kterou je řízení přerušeno z důvodu posuzování zdravotního stavu, se </a:t>
            </a:r>
            <a:r>
              <a:rPr lang="cs-CZ" sz="2400" b="1" u="sng" dirty="0" smtClean="0">
                <a:solidFill>
                  <a:prstClr val="black"/>
                </a:solidFill>
              </a:rPr>
              <a:t>nezapočítává </a:t>
            </a:r>
            <a:r>
              <a:rPr lang="cs-CZ" sz="2400" b="1" u="sng" dirty="0">
                <a:solidFill>
                  <a:prstClr val="black"/>
                </a:solidFill>
              </a:rPr>
              <a:t>do trvání správního řízení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7300264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dirty="0" smtClean="0"/>
              <a:t>3. Správní řízení</a:t>
            </a:r>
            <a:br>
              <a:rPr lang="cs-CZ" dirty="0" smtClean="0"/>
            </a:br>
            <a:r>
              <a:rPr lang="cs-CZ" sz="2800" dirty="0" smtClean="0"/>
              <a:t>3/3</a:t>
            </a:r>
            <a:endParaRPr lang="cs-CZ" dirty="0"/>
          </a:p>
        </p:txBody>
      </p:sp>
      <p:sp>
        <p:nvSpPr>
          <p:cNvPr id="614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1800" i="1" dirty="0" smtClean="0"/>
              <a:t> </a:t>
            </a: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745310"/>
              </p:ext>
            </p:extLst>
          </p:nvPr>
        </p:nvGraphicFramePr>
        <p:xfrm>
          <a:off x="467430" y="1412721"/>
          <a:ext cx="8209141" cy="5304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4971"/>
                <a:gridCol w="1681390"/>
                <a:gridCol w="1681390"/>
                <a:gridCol w="1681390"/>
              </a:tblGrid>
              <a:tr h="513302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Průměrná </a:t>
                      </a:r>
                      <a:r>
                        <a:rPr lang="cs-CZ" sz="1600" dirty="0">
                          <a:effectLst/>
                          <a:latin typeface="+mn-lt"/>
                        </a:rPr>
                        <a:t>doba trvání správního řízení (ve dnech) u  příspěvku na péči ode dne zahájení do </a:t>
                      </a:r>
                      <a:r>
                        <a:rPr lang="cs-CZ" sz="1600" dirty="0" smtClean="0">
                          <a:effectLst/>
                          <a:latin typeface="+mn-lt"/>
                        </a:rPr>
                        <a:t>ukončení</a:t>
                      </a:r>
                      <a:r>
                        <a:rPr lang="cs-CZ" sz="1600" dirty="0">
                          <a:effectLst/>
                          <a:latin typeface="+mn-lt"/>
                        </a:rPr>
                        <a:t> 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99" marR="38699" marT="0" marB="0"/>
                </a:tc>
              </a:tr>
              <a:tr h="2488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KrP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zahájeno 2012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zahájeno 2013</a:t>
                      </a:r>
                      <a:endParaRPr lang="cs-CZ" sz="1600" b="1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2015 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>
                    <a:solidFill>
                      <a:schemeClr val="accent1"/>
                    </a:solidFill>
                  </a:tcPr>
                </a:tc>
              </a:tr>
              <a:tr h="248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</a:rPr>
                        <a:t>Brno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147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79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</a:rPr>
                        <a:t>60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/>
                </a:tc>
              </a:tr>
              <a:tr h="248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</a:rPr>
                        <a:t>České Budějovice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117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77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</a:rPr>
                        <a:t>45</a:t>
                      </a:r>
                      <a:endParaRPr lang="cs-CZ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/>
                </a:tc>
              </a:tr>
              <a:tr h="248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</a:rPr>
                        <a:t>Hradec Králové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137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82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</a:rPr>
                        <a:t>72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/>
                </a:tc>
              </a:tr>
              <a:tr h="248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</a:rPr>
                        <a:t>Jihlava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123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74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</a:rPr>
                        <a:t>50 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/>
                </a:tc>
              </a:tr>
              <a:tr h="248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</a:rPr>
                        <a:t>Karlovy Vary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145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85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</a:rPr>
                        <a:t>68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/>
                </a:tc>
              </a:tr>
              <a:tr h="248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</a:rPr>
                        <a:t>Liberec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101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69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</a:rPr>
                        <a:t>55</a:t>
                      </a:r>
                      <a:endParaRPr lang="cs-CZ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/>
                </a:tc>
              </a:tr>
              <a:tr h="248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</a:rPr>
                        <a:t>Olomouc</a:t>
                      </a:r>
                      <a:endParaRPr lang="cs-CZ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128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73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</a:rPr>
                        <a:t>45</a:t>
                      </a:r>
                      <a:endParaRPr lang="cs-CZ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/>
                </a:tc>
              </a:tr>
              <a:tr h="248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</a:rPr>
                        <a:t>Ostrava</a:t>
                      </a:r>
                      <a:endParaRPr lang="cs-CZ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151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84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</a:rPr>
                        <a:t>60</a:t>
                      </a:r>
                      <a:endParaRPr lang="cs-CZ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/>
                </a:tc>
              </a:tr>
              <a:tr h="248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</a:rPr>
                        <a:t>Pardubice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135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79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</a:rPr>
                        <a:t>45</a:t>
                      </a:r>
                      <a:endParaRPr lang="cs-CZ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/>
                </a:tc>
              </a:tr>
              <a:tr h="248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</a:rPr>
                        <a:t>Plzeň</a:t>
                      </a:r>
                      <a:endParaRPr lang="cs-CZ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135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86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</a:rPr>
                        <a:t>60</a:t>
                      </a:r>
                      <a:endParaRPr lang="cs-CZ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/>
                </a:tc>
              </a:tr>
              <a:tr h="248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</a:rPr>
                        <a:t>Praha</a:t>
                      </a:r>
                      <a:endParaRPr lang="cs-CZ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148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86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</a:rPr>
                        <a:t>60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/>
                </a:tc>
              </a:tr>
              <a:tr h="248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</a:rPr>
                        <a:t>Příbram</a:t>
                      </a:r>
                      <a:endParaRPr lang="cs-CZ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141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</a:rPr>
                        <a:t>52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/>
                </a:tc>
              </a:tr>
              <a:tr h="248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</a:rPr>
                        <a:t>Ústí nad Labem</a:t>
                      </a:r>
                      <a:endParaRPr lang="cs-CZ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106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83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</a:rPr>
                        <a:t>64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/>
                </a:tc>
              </a:tr>
              <a:tr h="248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</a:rPr>
                        <a:t>Zlín</a:t>
                      </a:r>
                      <a:endParaRPr lang="cs-CZ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105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</a:rPr>
                        <a:t>73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</a:rPr>
                        <a:t>50 </a:t>
                      </a:r>
                      <a:endParaRPr lang="cs-CZ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/>
                </a:tc>
              </a:tr>
              <a:tr h="248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Celkem ČR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131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79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56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699" marR="38699" marT="0" marB="0">
                    <a:solidFill>
                      <a:schemeClr val="accent1"/>
                    </a:solidFill>
                  </a:tcPr>
                </a:tc>
              </a:tr>
              <a:tr h="257496">
                <a:tc gridSpan="4"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cs-CZ" sz="1400" dirty="0" smtClean="0">
                          <a:effectLst/>
                          <a:latin typeface="+mn-lt"/>
                        </a:rPr>
                        <a:t>* </a:t>
                      </a:r>
                      <a:r>
                        <a:rPr lang="cs-CZ" sz="1200" dirty="0" smtClean="0">
                          <a:effectLst/>
                          <a:latin typeface="+mn-lt"/>
                        </a:rPr>
                        <a:t>do trvání se nezapočítává doba, po kterou bylo řízení přerušeno</a:t>
                      </a:r>
                    </a:p>
                  </a:txBody>
                  <a:tcPr marL="38699" marR="38699" marT="0" marB="0" anchor="b"/>
                </a:tc>
                <a:tc hMerge="1">
                  <a:txBody>
                    <a:bodyPr/>
                    <a:lstStyle/>
                    <a:p>
                      <a:endParaRPr lang="cs-CZ" sz="900" dirty="0">
                        <a:effectLst/>
                        <a:latin typeface="Times New Roman"/>
                      </a:endParaRPr>
                    </a:p>
                  </a:txBody>
                  <a:tcPr marL="38699" marR="38699" marT="0" marB="0" anchor="b"/>
                </a:tc>
                <a:tc hMerge="1">
                  <a:txBody>
                    <a:bodyPr/>
                    <a:lstStyle/>
                    <a:p>
                      <a:endParaRPr lang="cs-CZ" sz="900" dirty="0">
                        <a:effectLst/>
                        <a:latin typeface="Times New Roman"/>
                      </a:endParaRPr>
                    </a:p>
                  </a:txBody>
                  <a:tcPr marL="38699" marR="38699" marT="0" marB="0" anchor="b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99" marR="3869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2274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4. </a:t>
            </a:r>
            <a:r>
              <a:rPr lang="cs-CZ" dirty="0" smtClean="0"/>
              <a:t>Sociální šetření u </a:t>
            </a:r>
            <a:r>
              <a:rPr lang="cs-CZ" dirty="0" err="1" smtClean="0"/>
              <a:t>PnP</a:t>
            </a:r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2800" dirty="0" smtClean="0"/>
              <a:t>4/1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440" y="1700760"/>
            <a:ext cx="8353160" cy="4608640"/>
          </a:xfrm>
        </p:spPr>
        <p:txBody>
          <a:bodyPr/>
          <a:lstStyle/>
          <a:p>
            <a:pPr algn="just">
              <a:defRPr/>
            </a:pPr>
            <a:r>
              <a:rPr lang="cs-CZ" sz="2000" dirty="0" smtClean="0"/>
              <a:t>	</a:t>
            </a:r>
            <a:r>
              <a:rPr lang="cs-CZ" sz="2400" dirty="0" smtClean="0"/>
              <a:t>Podle </a:t>
            </a:r>
            <a:r>
              <a:rPr lang="cs-CZ" sz="2400" dirty="0"/>
              <a:t>ustanovení § 25 ZSS provádí Úřad práce ČR pro účely </a:t>
            </a:r>
            <a:r>
              <a:rPr lang="cs-CZ" sz="2400" dirty="0" smtClean="0"/>
              <a:t>posouzení stupně závislosti </a:t>
            </a:r>
            <a:r>
              <a:rPr lang="cs-CZ" sz="2400" b="1" dirty="0" smtClean="0"/>
              <a:t>sociální šetření</a:t>
            </a:r>
            <a:r>
              <a:rPr lang="cs-CZ" sz="2400" dirty="0" smtClean="0"/>
              <a:t>.</a:t>
            </a:r>
            <a:endParaRPr lang="cs-CZ" sz="2400" dirty="0"/>
          </a:p>
          <a:p>
            <a:pPr algn="just">
              <a:defRPr/>
            </a:pPr>
            <a:r>
              <a:rPr lang="cs-CZ" sz="2400" u="sng" dirty="0"/>
              <a:t>Okruhy zjišťované při sociálním šetření</a:t>
            </a:r>
            <a:r>
              <a:rPr lang="cs-CZ" sz="2400" dirty="0"/>
              <a:t>:</a:t>
            </a:r>
          </a:p>
          <a:p>
            <a:pPr algn="just">
              <a:spcBef>
                <a:spcPts val="600"/>
              </a:spcBef>
              <a:buFontTx/>
              <a:buChar char="-"/>
              <a:defRPr/>
            </a:pPr>
            <a:r>
              <a:rPr lang="cs-CZ" sz="2400" dirty="0"/>
              <a:t>péče o vlastní osobu</a:t>
            </a:r>
          </a:p>
          <a:p>
            <a:pPr algn="just">
              <a:spcBef>
                <a:spcPts val="600"/>
              </a:spcBef>
              <a:buFontTx/>
              <a:buChar char="-"/>
              <a:defRPr/>
            </a:pPr>
            <a:r>
              <a:rPr lang="cs-CZ" sz="2400" dirty="0"/>
              <a:t>výdělečná činnost/školní povinnosti</a:t>
            </a:r>
          </a:p>
          <a:p>
            <a:pPr algn="just">
              <a:spcBef>
                <a:spcPts val="600"/>
              </a:spcBef>
              <a:buFontTx/>
              <a:buChar char="-"/>
              <a:defRPr/>
            </a:pPr>
            <a:r>
              <a:rPr lang="cs-CZ" sz="2400" dirty="0"/>
              <a:t>rodinné vztahy </a:t>
            </a:r>
          </a:p>
          <a:p>
            <a:pPr algn="just">
              <a:spcBef>
                <a:spcPts val="600"/>
              </a:spcBef>
              <a:buFontTx/>
              <a:buChar char="-"/>
              <a:defRPr/>
            </a:pPr>
            <a:r>
              <a:rPr lang="cs-CZ" sz="2400" dirty="0"/>
              <a:t>sociální vztahový rámec mimo rodiny</a:t>
            </a:r>
          </a:p>
          <a:p>
            <a:pPr algn="just">
              <a:spcBef>
                <a:spcPts val="600"/>
              </a:spcBef>
              <a:buFontTx/>
              <a:buChar char="-"/>
              <a:defRPr/>
            </a:pPr>
            <a:r>
              <a:rPr lang="cs-CZ" sz="2400" dirty="0"/>
              <a:t>domácnost</a:t>
            </a:r>
          </a:p>
          <a:p>
            <a:pPr algn="just">
              <a:spcBef>
                <a:spcPts val="600"/>
              </a:spcBef>
              <a:buFontTx/>
              <a:buChar char="-"/>
              <a:defRPr/>
            </a:pPr>
            <a:r>
              <a:rPr lang="cs-CZ" sz="2400" dirty="0"/>
              <a:t>prostředí </a:t>
            </a:r>
          </a:p>
          <a:p>
            <a:pPr marL="1225" indent="0" algn="just">
              <a:defRPr/>
            </a:pPr>
            <a:endParaRPr lang="cs-CZ" sz="2000" dirty="0" smtClean="0"/>
          </a:p>
          <a:p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273660910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55875" y="188913"/>
            <a:ext cx="6264275" cy="12954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dirty="0" smtClean="0"/>
              <a:t>4. Sociální </a:t>
            </a:r>
            <a:r>
              <a:rPr lang="cs-CZ" dirty="0"/>
              <a:t>šetření u </a:t>
            </a:r>
            <a:r>
              <a:rPr lang="cs-CZ" dirty="0" err="1" smtClean="0"/>
              <a:t>PnP</a:t>
            </a:r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2800" dirty="0" smtClean="0"/>
              <a:t>4/2 </a:t>
            </a:r>
            <a:endParaRPr lang="cs-CZ" sz="2800" dirty="0"/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>
          <a:xfrm>
            <a:off x="611451" y="1700760"/>
            <a:ext cx="8281150" cy="4425403"/>
          </a:xfrm>
        </p:spPr>
        <p:txBody>
          <a:bodyPr/>
          <a:lstStyle/>
          <a:p>
            <a:pPr marL="285750" indent="-285750" algn="just">
              <a:buFontTx/>
              <a:buChar char="-"/>
            </a:pPr>
            <a:r>
              <a:rPr lang="cs-CZ" altLang="cs-CZ" sz="2400" b="1" dirty="0" smtClean="0"/>
              <a:t>Od 1. 8. 2015 upraveno Instrukcí MPSV č. 5/2015 </a:t>
            </a:r>
            <a:r>
              <a:rPr lang="cs-CZ" altLang="cs-CZ" sz="2400" dirty="0" smtClean="0"/>
              <a:t>(</a:t>
            </a:r>
            <a:r>
              <a:rPr lang="cs-CZ" altLang="cs-CZ" sz="2400" dirty="0"/>
              <a:t>do 31</a:t>
            </a:r>
            <a:r>
              <a:rPr lang="cs-CZ" altLang="cs-CZ" sz="2400" dirty="0" smtClean="0"/>
              <a:t>.</a:t>
            </a:r>
            <a:r>
              <a:rPr lang="cs-CZ" altLang="cs-CZ" sz="2400" dirty="0"/>
              <a:t> 7</a:t>
            </a:r>
            <a:r>
              <a:rPr lang="cs-CZ" altLang="cs-CZ" sz="2400" dirty="0" smtClean="0"/>
              <a:t>.</a:t>
            </a:r>
            <a:r>
              <a:rPr lang="cs-CZ" altLang="cs-CZ" sz="2400" b="1" dirty="0"/>
              <a:t> </a:t>
            </a:r>
            <a:r>
              <a:rPr lang="cs-CZ" altLang="cs-CZ" sz="2400" dirty="0" smtClean="0"/>
              <a:t>2015 -  </a:t>
            </a:r>
            <a:r>
              <a:rPr lang="cs-CZ" altLang="cs-CZ" sz="2400" dirty="0"/>
              <a:t>Normativní instrukcí MPSV č. </a:t>
            </a:r>
            <a:r>
              <a:rPr lang="cs-CZ" altLang="cs-CZ" sz="2400" dirty="0" smtClean="0"/>
              <a:t>19/2013)</a:t>
            </a:r>
            <a:endParaRPr lang="cs-CZ" altLang="cs-CZ" sz="2400" dirty="0"/>
          </a:p>
          <a:p>
            <a:pPr marL="285750" indent="-285750" algn="just">
              <a:buFontTx/>
              <a:buChar char="-"/>
            </a:pPr>
            <a:r>
              <a:rPr lang="cs-CZ" altLang="cs-CZ" sz="2400" dirty="0" smtClean="0"/>
              <a:t>ponechává stejný obsah sociálního šetření: 6 okruhů popisu situace žadatele, přidán </a:t>
            </a:r>
            <a:r>
              <a:rPr lang="cs-CZ" altLang="cs-CZ" sz="2400" b="1" dirty="0" smtClean="0"/>
              <a:t>Závěr</a:t>
            </a:r>
            <a:r>
              <a:rPr lang="cs-CZ" altLang="cs-CZ" sz="2400" dirty="0" smtClean="0"/>
              <a:t> (shrnutí zjištěných skutečností)</a:t>
            </a:r>
          </a:p>
          <a:p>
            <a:pPr marL="285750" indent="-285750" algn="just">
              <a:buFontTx/>
              <a:buChar char="-"/>
            </a:pPr>
            <a:r>
              <a:rPr lang="cs-CZ" altLang="cs-CZ" sz="2400" dirty="0" smtClean="0"/>
              <a:t>posiluje </a:t>
            </a:r>
            <a:r>
              <a:rPr lang="cs-CZ" altLang="cs-CZ" sz="2400" b="1" dirty="0" err="1" smtClean="0"/>
              <a:t>proklientský</a:t>
            </a:r>
            <a:r>
              <a:rPr lang="cs-CZ" altLang="cs-CZ" sz="2400" b="1" dirty="0" smtClean="0"/>
              <a:t> přístup</a:t>
            </a:r>
            <a:r>
              <a:rPr lang="cs-CZ" altLang="cs-CZ" sz="2400" dirty="0" smtClean="0"/>
              <a:t>, podrobněji popisuje postupy sociálního pracovníka při sociálním šetření </a:t>
            </a:r>
          </a:p>
          <a:p>
            <a:pPr marL="285750" indent="-285750" algn="just">
              <a:buFontTx/>
              <a:buChar char="-"/>
            </a:pPr>
            <a:r>
              <a:rPr lang="cs-CZ" altLang="cs-CZ" sz="2400" dirty="0" smtClean="0"/>
              <a:t>nově zavádí </a:t>
            </a:r>
            <a:r>
              <a:rPr lang="cs-CZ" altLang="cs-CZ" sz="2400" b="1" dirty="0" smtClean="0"/>
              <a:t>Poučení klienta </a:t>
            </a:r>
            <a:r>
              <a:rPr lang="cs-CZ" altLang="cs-CZ" sz="2400" dirty="0" smtClean="0"/>
              <a:t>(dokument obsahuje základní informace o správním řízení, o dávce příspěvek na péči, právech a povinnostech žadatele/oprávněné/pečující osoby)</a:t>
            </a:r>
          </a:p>
        </p:txBody>
      </p:sp>
    </p:spTree>
    <p:extLst>
      <p:ext uri="{BB962C8B-B14F-4D97-AF65-F5344CB8AC3E}">
        <p14:creationId xmlns:p14="http://schemas.microsoft.com/office/powerpoint/2010/main" val="401918616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Sociální šetření</a:t>
            </a:r>
            <a:br>
              <a:rPr lang="cs-CZ" dirty="0" smtClean="0"/>
            </a:br>
            <a:r>
              <a:rPr lang="cs-CZ" sz="2800" dirty="0" smtClean="0"/>
              <a:t>4/3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708776"/>
              </p:ext>
            </p:extLst>
          </p:nvPr>
        </p:nvGraphicFramePr>
        <p:xfrm>
          <a:off x="395420" y="1988800"/>
          <a:ext cx="8497180" cy="37445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9743"/>
                <a:gridCol w="2880729"/>
                <a:gridCol w="2736708"/>
              </a:tblGrid>
              <a:tr h="43595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Celkem sociálních pracovníků (říjen 2015)</a:t>
                      </a:r>
                      <a:endParaRPr lang="cs-CZ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</a:rPr>
                        <a:t>Z toho </a:t>
                      </a:r>
                      <a:endParaRPr lang="cs-CZ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782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dirty="0" smtClean="0">
                          <a:solidFill>
                            <a:schemeClr val="bg1"/>
                          </a:solidFill>
                          <a:effectLst/>
                        </a:rPr>
                        <a:t>Sociální pracovníci</a:t>
                      </a:r>
                      <a:r>
                        <a:rPr lang="cs-CZ" sz="2000" b="1" baseline="0" dirty="0" smtClean="0">
                          <a:solidFill>
                            <a:schemeClr val="bg1"/>
                          </a:solidFill>
                          <a:effectLst/>
                        </a:rPr>
                        <a:t> v </a:t>
                      </a:r>
                      <a:r>
                        <a:rPr lang="cs-CZ" sz="2000" b="1" dirty="0" smtClean="0">
                          <a:solidFill>
                            <a:schemeClr val="bg1"/>
                          </a:solidFill>
                          <a:effectLst/>
                        </a:rPr>
                        <a:t>agendě příspěvků na péči</a:t>
                      </a:r>
                      <a:endParaRPr lang="cs-CZ" sz="20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dirty="0" smtClean="0">
                          <a:solidFill>
                            <a:schemeClr val="bg1"/>
                          </a:solidFill>
                          <a:effectLst/>
                        </a:rPr>
                        <a:t>Sociální pracovníci, kteří provádějí pouze soc. šetření (tj. bez dávkové činnosti)</a:t>
                      </a:r>
                      <a:endParaRPr lang="cs-CZ" sz="2000" b="1" dirty="0" smtClean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903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1844</a:t>
                      </a:r>
                      <a:endParaRPr lang="cs-CZ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n-lt"/>
                          <a:ea typeface="Times New Roman"/>
                        </a:rPr>
                        <a:t>865</a:t>
                      </a:r>
                      <a:endParaRPr lang="cs-CZ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116</a:t>
                      </a:r>
                      <a:endParaRPr lang="cs-CZ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903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100 %</a:t>
                      </a:r>
                      <a:endParaRPr lang="cs-CZ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n-lt"/>
                          <a:ea typeface="Times New Roman"/>
                        </a:rPr>
                        <a:t>46,9 %</a:t>
                      </a:r>
                      <a:endParaRPr lang="cs-CZ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6,3 %</a:t>
                      </a:r>
                      <a:endParaRPr lang="cs-CZ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529820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55875" y="188913"/>
            <a:ext cx="6264275" cy="12954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dirty="0" smtClean="0"/>
              <a:t>5. Limitující faktory spolupráce</a:t>
            </a:r>
            <a:endParaRPr lang="cs-CZ" dirty="0"/>
          </a:p>
        </p:txBody>
      </p:sp>
      <p:sp>
        <p:nvSpPr>
          <p:cNvPr id="8195" name="Zástupný symbol pro obsah 2"/>
          <p:cNvSpPr>
            <a:spLocks noGrp="1"/>
          </p:cNvSpPr>
          <p:nvPr>
            <p:ph idx="1"/>
          </p:nvPr>
        </p:nvSpPr>
        <p:spPr>
          <a:xfrm>
            <a:off x="684213" y="1844780"/>
            <a:ext cx="8135937" cy="4281383"/>
          </a:xfrm>
        </p:spPr>
        <p:txBody>
          <a:bodyPr/>
          <a:lstStyle/>
          <a:p>
            <a:pPr marL="285750" indent="-285750" algn="just">
              <a:buFontTx/>
              <a:buChar char="-"/>
            </a:pPr>
            <a:r>
              <a:rPr lang="cs-CZ" altLang="cs-CZ" sz="2400" b="1" dirty="0" smtClean="0"/>
              <a:t>rozdílná úroveň spolupráce mezi ÚP  ČR a LPS </a:t>
            </a:r>
            <a:r>
              <a:rPr lang="cs-CZ" altLang="cs-CZ" sz="2400" dirty="0" smtClean="0"/>
              <a:t>(pravidelná společná setkání ÚP a LPS s intenzivní spoluprací a osobními kontakty x komunikace mezi ÚP a LPS pouze na formální úrovni v rámci správního řízení)</a:t>
            </a:r>
          </a:p>
          <a:p>
            <a:pPr marL="285750" indent="-285750" algn="just">
              <a:buFontTx/>
              <a:buChar char="-"/>
            </a:pPr>
            <a:r>
              <a:rPr lang="cs-CZ" altLang="cs-CZ" sz="2400" dirty="0"/>
              <a:t>rozdílný přístup k obsahu a formě </a:t>
            </a:r>
            <a:r>
              <a:rPr lang="cs-CZ" altLang="cs-CZ" sz="2400" b="1" dirty="0"/>
              <a:t>záznamu ze sociálního šetření </a:t>
            </a:r>
          </a:p>
          <a:p>
            <a:pPr marL="285750" indent="-285750" algn="just">
              <a:buFontTx/>
              <a:buChar char="-"/>
            </a:pPr>
            <a:r>
              <a:rPr lang="cs-CZ" altLang="cs-CZ" sz="2400" b="1" dirty="0" smtClean="0"/>
              <a:t>rozdílný přístup </a:t>
            </a:r>
            <a:r>
              <a:rPr lang="cs-CZ" altLang="cs-CZ" sz="2400" dirty="0" smtClean="0"/>
              <a:t>posudkových lékařů </a:t>
            </a:r>
            <a:r>
              <a:rPr lang="cs-CZ" altLang="cs-CZ" sz="2400" b="1" dirty="0" smtClean="0"/>
              <a:t>k sociálním pracovníkům</a:t>
            </a:r>
            <a:r>
              <a:rPr lang="cs-CZ" altLang="cs-CZ" sz="2400" dirty="0" smtClean="0"/>
              <a:t> jako kvalifikovaným odborníkům</a:t>
            </a:r>
          </a:p>
          <a:p>
            <a:pPr marL="285750" indent="-285750" algn="just">
              <a:buFontTx/>
              <a:buChar char="-"/>
            </a:pPr>
            <a:r>
              <a:rPr lang="cs-CZ" altLang="cs-CZ" sz="2400" dirty="0" smtClean="0"/>
              <a:t>neprovázanost </a:t>
            </a:r>
            <a:r>
              <a:rPr lang="cs-CZ" altLang="cs-CZ" sz="2400" dirty="0"/>
              <a:t>informačních systémů ÚP ČR a LPS</a:t>
            </a:r>
          </a:p>
          <a:p>
            <a:pPr marL="0" indent="0" algn="just"/>
            <a:endParaRPr lang="cs-CZ" altLang="cs-CZ" sz="2000" dirty="0" smtClean="0"/>
          </a:p>
        </p:txBody>
      </p:sp>
    </p:spTree>
    <p:extLst>
      <p:ext uri="{BB962C8B-B14F-4D97-AF65-F5344CB8AC3E}">
        <p14:creationId xmlns:p14="http://schemas.microsoft.com/office/powerpoint/2010/main" val="348121392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6. </a:t>
            </a:r>
            <a:r>
              <a:rPr lang="cs-CZ" dirty="0"/>
              <a:t>P</a:t>
            </a:r>
            <a:r>
              <a:rPr lang="cs-CZ" dirty="0" smtClean="0"/>
              <a:t>odněty </a:t>
            </a:r>
            <a:r>
              <a:rPr lang="cs-CZ" dirty="0"/>
              <a:t>pro další </a:t>
            </a:r>
            <a:r>
              <a:rPr lang="cs-CZ" dirty="0" smtClean="0"/>
              <a:t>období z pohledu ÚP ČR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440" y="1700213"/>
            <a:ext cx="8425169" cy="4425950"/>
          </a:xfrm>
        </p:spPr>
        <p:txBody>
          <a:bodyPr/>
          <a:lstStyle/>
          <a:p>
            <a:pPr marL="458425" indent="-457200" algn="just">
              <a:buFont typeface="Arial" panose="020B0604020202020204" pitchFamily="34" charset="0"/>
              <a:buChar char="•"/>
            </a:pPr>
            <a:r>
              <a:rPr lang="cs-CZ" sz="2400" dirty="0" smtClean="0"/>
              <a:t>Vzájemné </a:t>
            </a:r>
            <a:r>
              <a:rPr lang="cs-CZ" sz="2400" dirty="0"/>
              <a:t>respektování </a:t>
            </a:r>
            <a:r>
              <a:rPr lang="cs-CZ" sz="2400" dirty="0" smtClean="0"/>
              <a:t>kompetencí</a:t>
            </a:r>
          </a:p>
          <a:p>
            <a:pPr marL="458425" indent="-457200" algn="just">
              <a:buFont typeface="Arial" panose="020B0604020202020204" pitchFamily="34" charset="0"/>
              <a:buChar char="•"/>
            </a:pPr>
            <a:r>
              <a:rPr lang="cs-CZ" sz="2400" dirty="0" smtClean="0"/>
              <a:t>Dořešení </a:t>
            </a:r>
            <a:r>
              <a:rPr lang="cs-CZ" sz="2400" dirty="0"/>
              <a:t>personálních </a:t>
            </a:r>
            <a:r>
              <a:rPr lang="cs-CZ" sz="2400" dirty="0" smtClean="0"/>
              <a:t>potřeb </a:t>
            </a:r>
          </a:p>
          <a:p>
            <a:pPr marL="458425" indent="-457200" algn="just">
              <a:buFont typeface="Arial" panose="020B0604020202020204" pitchFamily="34" charset="0"/>
              <a:buChar char="•"/>
            </a:pPr>
            <a:r>
              <a:rPr lang="cs-CZ" sz="2400" dirty="0" smtClean="0"/>
              <a:t>Dostatečné </a:t>
            </a:r>
            <a:r>
              <a:rPr lang="cs-CZ" sz="2400" dirty="0"/>
              <a:t>materiálně-technické  zabezpečení </a:t>
            </a:r>
            <a:r>
              <a:rPr lang="cs-CZ" sz="2400" dirty="0" smtClean="0"/>
              <a:t>(referentská vozidla )</a:t>
            </a:r>
            <a:endParaRPr lang="cs-CZ" sz="2400" dirty="0"/>
          </a:p>
          <a:p>
            <a:pPr marL="458425" indent="-457200" algn="just">
              <a:buFont typeface="Arial" panose="020B0604020202020204" pitchFamily="34" charset="0"/>
              <a:buChar char="•"/>
            </a:pPr>
            <a:r>
              <a:rPr lang="cs-CZ" sz="2400" dirty="0"/>
              <a:t>Stabilní informační systémy s provázaností </a:t>
            </a:r>
            <a:r>
              <a:rPr lang="cs-CZ" sz="2400" dirty="0" smtClean="0"/>
              <a:t>v </a:t>
            </a:r>
            <a:r>
              <a:rPr lang="cs-CZ" sz="2400" dirty="0"/>
              <a:t>rámci státní správy a jejich další vylepšení směrem k </a:t>
            </a:r>
            <a:r>
              <a:rPr lang="cs-CZ" sz="2400" dirty="0" smtClean="0"/>
              <a:t>funkcionalitám</a:t>
            </a:r>
          </a:p>
          <a:p>
            <a:pPr marL="458425" indent="-457200" algn="just">
              <a:buFont typeface="Arial" panose="020B0604020202020204" pitchFamily="34" charset="0"/>
              <a:buChar char="•"/>
            </a:pPr>
            <a:r>
              <a:rPr lang="cs-CZ" sz="2400" dirty="0" smtClean="0"/>
              <a:t>Zkvalitnění  </a:t>
            </a:r>
            <a:r>
              <a:rPr lang="cs-CZ" sz="2400" dirty="0"/>
              <a:t>a zkrácení průběhu SŘ </a:t>
            </a:r>
            <a:endParaRPr lang="cs-CZ" sz="2400" dirty="0" smtClean="0"/>
          </a:p>
          <a:p>
            <a:pPr marL="458425" indent="-457200" algn="just">
              <a:buFont typeface="Arial" panose="020B0604020202020204" pitchFamily="34" charset="0"/>
              <a:buChar char="•"/>
            </a:pPr>
            <a:r>
              <a:rPr lang="cs-CZ" sz="2400" dirty="0" smtClean="0"/>
              <a:t>Legislativní úpravy s dostatečnou </a:t>
            </a:r>
            <a:r>
              <a:rPr lang="cs-CZ" sz="2400" dirty="0" err="1" smtClean="0"/>
              <a:t>legisvakancí</a:t>
            </a:r>
            <a:endParaRPr lang="cs-CZ" sz="2400" dirty="0"/>
          </a:p>
          <a:p>
            <a:pPr marL="1225" indent="0"/>
            <a:endParaRPr lang="cs-CZ" dirty="0"/>
          </a:p>
          <a:p>
            <a:pPr marL="458425" indent="-45720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8520086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5513" y="188913"/>
            <a:ext cx="6841107" cy="1368425"/>
          </a:xfrm>
        </p:spPr>
        <p:txBody>
          <a:bodyPr/>
          <a:lstStyle/>
          <a:p>
            <a:pPr algn="l">
              <a:lnSpc>
                <a:spcPts val="3500"/>
              </a:lnSpc>
              <a:spcBef>
                <a:spcPts val="0"/>
              </a:spcBef>
            </a:pPr>
            <a:r>
              <a:rPr lang="cs-CZ" sz="2400" dirty="0" smtClean="0">
                <a:latin typeface="+mn-lt"/>
              </a:rPr>
              <a:t>  Motto</a:t>
            </a:r>
            <a:r>
              <a:rPr lang="cs-CZ" sz="2400" dirty="0">
                <a:latin typeface="+mn-lt"/>
              </a:rPr>
              <a:t>:</a:t>
            </a:r>
            <a:br>
              <a:rPr lang="cs-CZ" sz="2400" dirty="0">
                <a:latin typeface="+mn-lt"/>
              </a:rPr>
            </a:br>
            <a:r>
              <a:rPr lang="cs-CZ" sz="2400" dirty="0">
                <a:latin typeface="+mn-lt"/>
              </a:rPr>
              <a:t>„Monolog váš svět zmenšuje. Dialog ho zvětšuje. </a:t>
            </a:r>
            <a:r>
              <a:rPr lang="cs-CZ" sz="2400" dirty="0" smtClean="0">
                <a:latin typeface="+mn-lt"/>
              </a:rPr>
              <a:t>“</a:t>
            </a:r>
            <a:br>
              <a:rPr lang="cs-CZ" sz="2400" dirty="0" smtClean="0">
                <a:latin typeface="+mn-lt"/>
              </a:rPr>
            </a:br>
            <a:r>
              <a:rPr lang="cs-CZ" sz="2400" dirty="0" smtClean="0">
                <a:latin typeface="+mn-lt"/>
              </a:rPr>
              <a:t>				Reinhard </a:t>
            </a:r>
            <a:r>
              <a:rPr lang="cs-CZ" sz="2400" dirty="0">
                <a:latin typeface="+mn-lt"/>
              </a:rPr>
              <a:t>K. </a:t>
            </a:r>
            <a:r>
              <a:rPr lang="cs-CZ" sz="2400" dirty="0" err="1" smtClean="0">
                <a:latin typeface="+mn-lt"/>
              </a:rPr>
              <a:t>Sprenger</a:t>
            </a:r>
            <a:endParaRPr lang="cs-CZ" sz="2800" dirty="0"/>
          </a:p>
        </p:txBody>
      </p:sp>
      <p:pic>
        <p:nvPicPr>
          <p:cNvPr id="2050" name="Picture 2" descr="http://www.images.atlasceska.cz/images/kalendarakci/velka/58817/v136392_FLORBAL8299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944" y="1656101"/>
            <a:ext cx="5578765" cy="371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1868944" y="5373270"/>
            <a:ext cx="557876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cs-CZ" sz="4000" b="1" dirty="0">
                <a:solidFill>
                  <a:srgbClr val="001E96"/>
                </a:solidFill>
                <a:latin typeface="Calibri"/>
                <a:ea typeface="+mj-ea"/>
                <a:cs typeface="+mj-cs"/>
              </a:rPr>
              <a:t>Děkuji za pozornost!</a:t>
            </a:r>
            <a:br>
              <a:rPr lang="cs-CZ" sz="4000" b="1" dirty="0">
                <a:solidFill>
                  <a:srgbClr val="001E96"/>
                </a:solidFill>
                <a:latin typeface="Calibri"/>
                <a:ea typeface="+mj-ea"/>
                <a:cs typeface="+mj-cs"/>
              </a:rPr>
            </a:br>
            <a:r>
              <a:rPr lang="cs-CZ" sz="2800" b="1" dirty="0">
                <a:solidFill>
                  <a:srgbClr val="001E96"/>
                </a:solidFill>
                <a:latin typeface="Calibri"/>
                <a:ea typeface="+mj-ea"/>
                <a:cs typeface="+mj-cs"/>
              </a:rPr>
              <a:t>Zdeňka Cibulková</a:t>
            </a:r>
          </a:p>
        </p:txBody>
      </p:sp>
    </p:spTree>
    <p:extLst>
      <p:ext uri="{BB962C8B-B14F-4D97-AF65-F5344CB8AC3E}">
        <p14:creationId xmlns:p14="http://schemas.microsoft.com/office/powerpoint/2010/main" val="115469716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 sablona_UP (1)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sablona_UP (1)</Template>
  <TotalTime>7708</TotalTime>
  <Words>731</Words>
  <Application>Microsoft Office PowerPoint</Application>
  <PresentationFormat>Předvádění na obrazovce (4:3)</PresentationFormat>
  <Paragraphs>210</Paragraphs>
  <Slides>17</Slides>
  <Notes>4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PPT sablona_UP (1)</vt:lpstr>
      <vt:lpstr>Spolupráce ÚP ČR a LPS</vt:lpstr>
      <vt:lpstr>Obsah prezentace</vt:lpstr>
      <vt:lpstr>1. Oblasti spolupráce</vt:lpstr>
      <vt:lpstr>2. Vybraná statistická data z oblasti PnP 2/1</vt:lpstr>
      <vt:lpstr>2. Vybraná statistická data z oblasti PnP 2/2</vt:lpstr>
      <vt:lpstr>2. Vybraná statistická data z oblasti PnP 2/3</vt:lpstr>
      <vt:lpstr>2. Vybraná statistická data z oblasti PnP  2/4</vt:lpstr>
      <vt:lpstr>2. Vybraná statistická data  z oblasti dávek pro OZP 2/5</vt:lpstr>
      <vt:lpstr>3. Správní řízení 3/1</vt:lpstr>
      <vt:lpstr>3. Správní řízení 3/2</vt:lpstr>
      <vt:lpstr>3. Správní řízení 3/3</vt:lpstr>
      <vt:lpstr>4. Sociální šetření u PnP 4/1</vt:lpstr>
      <vt:lpstr>4. Sociální šetření u PnP 4/2 </vt:lpstr>
      <vt:lpstr>4. Sociální šetření 4/3</vt:lpstr>
      <vt:lpstr>5. Limitující faktory spolupráce</vt:lpstr>
      <vt:lpstr>6. Podněty pro další období z pohledu ÚP ČR </vt:lpstr>
      <vt:lpstr>  Motto: „Monolog váš svět zmenšuje. Dialog ho zvětšuje. “     Reinhard K. Sprenger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Nadpis prezentace</dc:title>
  <dc:creator>olga.kostkanova@uradprace.cz</dc:creator>
  <cp:lastModifiedBy>cibulkova</cp:lastModifiedBy>
  <cp:revision>282</cp:revision>
  <cp:lastPrinted>2015-04-10T10:34:41Z</cp:lastPrinted>
  <dcterms:created xsi:type="dcterms:W3CDTF">2013-03-26T10:26:50Z</dcterms:created>
  <dcterms:modified xsi:type="dcterms:W3CDTF">2015-11-17T14:15:00Z</dcterms:modified>
</cp:coreProperties>
</file>