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29" autoAdjust="0"/>
    <p:restoredTop sz="94660"/>
  </p:normalViewPr>
  <p:slideViewPr>
    <p:cSldViewPr>
      <p:cViewPr varScale="1">
        <p:scale>
          <a:sx n="74" d="100"/>
          <a:sy n="74" d="100"/>
        </p:scale>
        <p:origin x="-9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2" name="Podnadpi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FE5FE7-5BB5-42EC-9CF0-B9B8ADE5E2EE}" type="datetimeFigureOut">
              <a:rPr lang="cs-CZ" smtClean="0"/>
              <a:t>17.11.2015</a:t>
            </a:fld>
            <a:endParaRPr lang="cs-CZ" dirty="0"/>
          </a:p>
        </p:txBody>
      </p:sp>
      <p:sp>
        <p:nvSpPr>
          <p:cNvPr id="20" name="Zástupný symbol pro zápatí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90917-8332-4619-B6FD-6E2B9A363C64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FE5FE7-5BB5-42EC-9CF0-B9B8ADE5E2EE}" type="datetimeFigureOut">
              <a:rPr lang="cs-CZ" smtClean="0"/>
              <a:t>17.11.2015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90917-8332-4619-B6FD-6E2B9A363C64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FE5FE7-5BB5-42EC-9CF0-B9B8ADE5E2EE}" type="datetimeFigureOut">
              <a:rPr lang="cs-CZ" smtClean="0"/>
              <a:t>17.11.2015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90917-8332-4619-B6FD-6E2B9A363C64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0" name="Obdélní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FE5FE7-5BB5-42EC-9CF0-B9B8ADE5E2EE}" type="datetimeFigureOut">
              <a:rPr lang="cs-CZ" smtClean="0"/>
              <a:t>17.11.2015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90917-8332-4619-B6FD-6E2B9A363C64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FE5FE7-5BB5-42EC-9CF0-B9B8ADE5E2EE}" type="datetimeFigureOut">
              <a:rPr lang="cs-CZ" smtClean="0"/>
              <a:t>17.11.2015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90917-8332-4619-B6FD-6E2B9A363C64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FE5FE7-5BB5-42EC-9CF0-B9B8ADE5E2EE}" type="datetimeFigureOut">
              <a:rPr lang="cs-CZ" smtClean="0"/>
              <a:t>17.11.2015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90917-8332-4619-B6FD-6E2B9A363C64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FE5FE7-5BB5-42EC-9CF0-B9B8ADE5E2EE}" type="datetimeFigureOut">
              <a:rPr lang="cs-CZ" smtClean="0"/>
              <a:t>17.11.2015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90917-8332-4619-B6FD-6E2B9A363C64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6" name="Obdélní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FE5FE7-5BB5-42EC-9CF0-B9B8ADE5E2EE}" type="datetimeFigureOut">
              <a:rPr lang="cs-CZ" smtClean="0"/>
              <a:t>17.11.2015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90917-8332-4619-B6FD-6E2B9A363C64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FE5FE7-5BB5-42EC-9CF0-B9B8ADE5E2EE}" type="datetimeFigureOut">
              <a:rPr lang="cs-CZ" smtClean="0"/>
              <a:t>17.11.2015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90917-8332-4619-B6FD-6E2B9A363C64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" name="Obdélní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cs-CZ" dirty="0" smtClean="0"/>
              <a:t>Klepnutím na ikonu přidáte obrázek.</a:t>
            </a:r>
            <a:endParaRPr kumimoji="0" lang="en-US" dirty="0"/>
          </a:p>
        </p:txBody>
      </p:sp>
      <p:sp>
        <p:nvSpPr>
          <p:cNvPr id="9" name="Vývojový diagram: postup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Vývojový diagram: postup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FE5FE7-5BB5-42EC-9CF0-B9B8ADE5E2EE}" type="datetimeFigureOut">
              <a:rPr lang="cs-CZ" smtClean="0"/>
              <a:t>17.11.2015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90917-8332-4619-B6FD-6E2B9A363C64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FE5FE7-5BB5-42EC-9CF0-B9B8ADE5E2EE}" type="datetimeFigureOut">
              <a:rPr lang="cs-CZ" smtClean="0"/>
              <a:t>17.11.2015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90917-8332-4619-B6FD-6E2B9A363C64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ýseč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Prstenec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2FE5FE7-5BB5-42EC-9CF0-B9B8ADE5E2EE}" type="datetimeFigureOut">
              <a:rPr lang="cs-CZ" smtClean="0"/>
              <a:t>17.11.2015</a:t>
            </a:fld>
            <a:endParaRPr lang="cs-CZ" dirty="0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cs-CZ" dirty="0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3E90917-8332-4619-B6FD-6E2B9A363C64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5" name="Obdélní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elie-os.cz/" TargetMode="External"/><Relationship Id="rId2" Type="http://schemas.openxmlformats.org/officeDocument/2006/relationships/hyperlink" Target="mailto:info@amelie-is.cz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latin typeface="Bookman Old Style" pitchFamily="18" charset="0"/>
              </a:rPr>
              <a:t>Posuzování zdravotního stavu u onkologicky nemocných</a:t>
            </a:r>
            <a:endParaRPr lang="cs-CZ" dirty="0">
              <a:latin typeface="Bookman Old Style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1988840"/>
            <a:ext cx="6400800" cy="4320480"/>
          </a:xfrm>
        </p:spPr>
        <p:txBody>
          <a:bodyPr>
            <a:normAutofit fontScale="92500" lnSpcReduction="10000"/>
          </a:bodyPr>
          <a:lstStyle/>
          <a:p>
            <a:endParaRPr lang="cs-CZ" sz="2400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endParaRPr lang="cs-CZ" sz="2400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endParaRPr lang="cs-CZ" sz="2400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endParaRPr lang="cs-CZ" sz="2400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endParaRPr lang="cs-CZ" sz="2400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Mgr. Šárka Slavíková</a:t>
            </a:r>
          </a:p>
          <a:p>
            <a:endParaRPr lang="cs-CZ" sz="2000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r>
              <a:rPr lang="cs-CZ" sz="3000" i="1" dirty="0"/>
              <a:t>Vedoucí vzdělávání a sociální pracovnice Amelie, o.s., externí lektor 2.LF UK a vedoucí předmětu Sociální rehabilitace </a:t>
            </a:r>
            <a:endParaRPr lang="cs-CZ" sz="3000" i="1" dirty="0" smtClean="0"/>
          </a:p>
          <a:p>
            <a:r>
              <a:rPr lang="cs-CZ" sz="2400" b="1" i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19.11.2015</a:t>
            </a:r>
            <a:endParaRPr lang="cs-CZ" sz="2400" b="1" i="1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026" name="Picture 2" descr="C:\Users\Šárka\Dropbox\Amelie\Formuláře\amelie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348880"/>
            <a:ext cx="1104900" cy="762000"/>
          </a:xfrm>
          <a:prstGeom prst="rect">
            <a:avLst/>
          </a:prstGeom>
          <a:noFill/>
        </p:spPr>
      </p:pic>
      <p:pic>
        <p:nvPicPr>
          <p:cNvPr id="1028" name="Picture 4" descr="Domů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4863" y="2060849"/>
            <a:ext cx="1152126" cy="1152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Specifikum onkologického onemocnění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Komplikované postavení mezi dlouhodobými onemocněními a zdravotním postižením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Velký vývoj v medicíně – nové léčby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Různé komplikace a deficity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Vzrůstající počet nemocných – žijících s nemocí včetně duplicity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Tabuizované onemocnění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Šok z diagnózy - neinformovanost </a:t>
            </a:r>
          </a:p>
          <a:p>
            <a:pPr>
              <a:buNone/>
            </a:pP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nemocných</a:t>
            </a:r>
            <a:endParaRPr lang="cs-CZ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2" descr="C:\Users\Šárka\Dropbox\Amelie\Formuláře\amelie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5805264"/>
            <a:ext cx="1104900" cy="762000"/>
          </a:xfrm>
          <a:prstGeom prst="rect">
            <a:avLst/>
          </a:prstGeom>
          <a:noFill/>
        </p:spPr>
      </p:pic>
      <p:pic>
        <p:nvPicPr>
          <p:cNvPr id="5" name="Picture 4" descr="Domů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5445224"/>
            <a:ext cx="1152126" cy="1152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Posuzování zdravotního stavu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Font typeface="+mj-lt"/>
              <a:buAutoNum type="arabicPeriod"/>
            </a:pPr>
            <a:r>
              <a:rPr lang="cs-CZ" sz="3600" dirty="0" smtClean="0">
                <a:solidFill>
                  <a:schemeClr val="accent2">
                    <a:lumMod val="50000"/>
                  </a:schemeClr>
                </a:solidFill>
              </a:rPr>
              <a:t>Prodlužování pracovní neschopnosti</a:t>
            </a:r>
          </a:p>
          <a:p>
            <a:pPr marL="596646" indent="-514350">
              <a:buFont typeface="+mj-lt"/>
              <a:buAutoNum type="arabicPeriod"/>
            </a:pPr>
            <a:r>
              <a:rPr lang="cs-CZ" sz="3600" dirty="0" smtClean="0">
                <a:solidFill>
                  <a:schemeClr val="accent2">
                    <a:lumMod val="50000"/>
                  </a:schemeClr>
                </a:solidFill>
              </a:rPr>
              <a:t>Invalidita</a:t>
            </a:r>
          </a:p>
          <a:p>
            <a:pPr marL="596646" indent="-514350">
              <a:buFont typeface="+mj-lt"/>
              <a:buAutoNum type="arabicPeriod"/>
            </a:pPr>
            <a:r>
              <a:rPr lang="cs-CZ" sz="3600" dirty="0" smtClean="0">
                <a:solidFill>
                  <a:schemeClr val="accent2">
                    <a:lumMod val="50000"/>
                  </a:schemeClr>
                </a:solidFill>
              </a:rPr>
              <a:t>Průkaz TP, ZTP, </a:t>
            </a:r>
            <a:r>
              <a:rPr lang="cs-CZ" sz="3600" dirty="0" smtClean="0">
                <a:solidFill>
                  <a:schemeClr val="accent2">
                    <a:lumMod val="50000"/>
                  </a:schemeClr>
                </a:solidFill>
              </a:rPr>
              <a:t>ZTP</a:t>
            </a:r>
            <a:r>
              <a:rPr lang="cs-CZ" sz="3600" dirty="0" smtClean="0">
                <a:solidFill>
                  <a:schemeClr val="accent2">
                    <a:lumMod val="50000"/>
                  </a:schemeClr>
                </a:solidFill>
              </a:rPr>
              <a:t>/P</a:t>
            </a:r>
          </a:p>
          <a:p>
            <a:pPr marL="596646" indent="-514350">
              <a:buFont typeface="+mj-lt"/>
              <a:buAutoNum type="arabicPeriod"/>
            </a:pPr>
            <a:r>
              <a:rPr lang="cs-CZ" sz="3600" dirty="0" smtClean="0">
                <a:solidFill>
                  <a:schemeClr val="accent2">
                    <a:lumMod val="50000"/>
                  </a:schemeClr>
                </a:solidFill>
              </a:rPr>
              <a:t>Příspěvek na péči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Picture 4" descr="Domů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5445224"/>
            <a:ext cx="1152126" cy="1152127"/>
          </a:xfrm>
          <a:prstGeom prst="rect">
            <a:avLst/>
          </a:prstGeom>
          <a:noFill/>
        </p:spPr>
      </p:pic>
      <p:pic>
        <p:nvPicPr>
          <p:cNvPr id="5" name="Picture 2" descr="C:\Users\Šárka\Dropbox\Amelie\Formuláře\amelie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805264"/>
            <a:ext cx="110490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1. Prodlužování pracovní neschopnosti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Obvykle neprodlouženo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Nepřihlíženo ke klasifikaci TNM (rozsah, uzliny, metastázy) či G (histopatologický) ve stupních 1-4.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Doporučena invalidita</a:t>
            </a:r>
          </a:p>
          <a:p>
            <a:pPr>
              <a:buFont typeface="Wingdings" pitchFamily="2" charset="2"/>
              <a:buChar char="Ø"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</a:rPr>
              <a:t>Ztráta zaměstnání </a:t>
            </a:r>
            <a:endParaRPr lang="cs-CZ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4" descr="Domů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5445224"/>
            <a:ext cx="1152126" cy="1152127"/>
          </a:xfrm>
          <a:prstGeom prst="rect">
            <a:avLst/>
          </a:prstGeom>
          <a:noFill/>
        </p:spPr>
      </p:pic>
      <p:pic>
        <p:nvPicPr>
          <p:cNvPr id="5" name="Picture 2" descr="C:\Users\Šárka\Dropbox\Amelie\Formuláře\amelie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805264"/>
            <a:ext cx="110490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Invalidita 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077544"/>
          </a:xfrm>
        </p:spPr>
        <p:txBody>
          <a:bodyPr>
            <a:normAutofit lnSpcReduction="10000"/>
          </a:bodyPr>
          <a:lstStyle/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Velmi rozdílné posudky:</a:t>
            </a:r>
          </a:p>
          <a:p>
            <a:pPr marL="916686" lvl="1" indent="-514350">
              <a:buNone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</a:rPr>
              <a:t>a) Určení invalidity 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– 1.-III. stupeň</a:t>
            </a:r>
          </a:p>
          <a:p>
            <a:pPr marL="916686" lvl="1" indent="-514350">
              <a:buFont typeface="Wingdings" pitchFamily="2" charset="2"/>
              <a:buChar char="Ø"/>
            </a:pP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v bodě vyhl.1e - zvlášť těžké postižení 70-80% - „…zpravidla 6 měsíců po ukončené onkologické léčbě…“)</a:t>
            </a:r>
          </a:p>
          <a:p>
            <a:pPr marL="916686" lvl="1" indent="-514350">
              <a:buFont typeface="Wingdings" pitchFamily="2" charset="2"/>
              <a:buChar char="Ø"/>
            </a:pP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ombinace s jinými dg. – nesečtení onemocnění</a:t>
            </a:r>
            <a:endParaRPr lang="cs-CZ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916686" lvl="1" indent="-514350">
              <a:buNone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</a:rPr>
              <a:t>b) Přiznání invalidity při absenci PN</a:t>
            </a:r>
            <a:endParaRPr lang="cs-CZ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916686" lvl="1" indent="-514350">
              <a:buNone/>
            </a:pP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(posudky - nejedná se o dlouhodobě</a:t>
            </a:r>
          </a:p>
          <a:p>
            <a:pPr marL="916686" lvl="1" indent="-514350">
              <a:buNone/>
            </a:pP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nepříznivý stav – dávky </a:t>
            </a:r>
          </a:p>
          <a:p>
            <a:pPr marL="916686" lvl="1" indent="-514350">
              <a:buNone/>
            </a:pP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hmotné nouze)</a:t>
            </a:r>
          </a:p>
        </p:txBody>
      </p:sp>
      <p:pic>
        <p:nvPicPr>
          <p:cNvPr id="4" name="Picture 4" descr="Domů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5445224"/>
            <a:ext cx="1152126" cy="1152127"/>
          </a:xfrm>
          <a:prstGeom prst="rect">
            <a:avLst/>
          </a:prstGeom>
          <a:noFill/>
        </p:spPr>
      </p:pic>
      <p:pic>
        <p:nvPicPr>
          <p:cNvPr id="5" name="Picture 2" descr="C:\Users\Šárka\Dropbox\Amelie\Formuláře\amelie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805264"/>
            <a:ext cx="110490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Invalidita </a:t>
            </a:r>
            <a:r>
              <a:rPr lang="cs-CZ" dirty="0" smtClean="0"/>
              <a:t>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Většina potíží nemocných není ve vyhlášce, kterou se stanoví míra poklesu pracovní schopnosti v kombinaci - únava, bolest, imunita, neuropatie, paměť, 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polyneuropatie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lymfedémy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potíže s hormonální léčbou, stavy 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po některých udržovacích léčbách (např. 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Zometa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)atd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Psychická zátěž – uznání až po 1 roce docházení k psychiatrovi (zahraniční studie 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psychoonkologů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endParaRPr lang="cs-CZ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cs-CZ" dirty="0"/>
          </a:p>
        </p:txBody>
      </p:sp>
      <p:pic>
        <p:nvPicPr>
          <p:cNvPr id="4" name="Picture 4" descr="Domů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5445224"/>
            <a:ext cx="1152126" cy="1152127"/>
          </a:xfrm>
          <a:prstGeom prst="rect">
            <a:avLst/>
          </a:prstGeom>
          <a:noFill/>
        </p:spPr>
      </p:pic>
      <p:pic>
        <p:nvPicPr>
          <p:cNvPr id="5" name="Picture 2" descr="C:\Users\Šárka\Dropbox\Amelie\Formuláře\amelie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805264"/>
            <a:ext cx="110490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Invalidita </a:t>
            </a:r>
            <a:r>
              <a:rPr lang="cs-CZ" dirty="0" smtClean="0"/>
              <a:t>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Vyhláška neobsahuje moderní specifika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Mutace genů BRCA 1 a 2 (dědičné onemocnění ca prsu a ovarií) – další operační výkony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Po roce léčby při PN stanoven stupeň invalidity I.nebo 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II.stupně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 – nemožnost čerpat pracovní neschopnost pro neodpracovanou dostatečnou dobu</a:t>
            </a:r>
            <a:endParaRPr lang="cs-CZ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4" descr="Domů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5445224"/>
            <a:ext cx="1152126" cy="1152127"/>
          </a:xfrm>
          <a:prstGeom prst="rect">
            <a:avLst/>
          </a:prstGeom>
          <a:noFill/>
        </p:spPr>
      </p:pic>
      <p:pic>
        <p:nvPicPr>
          <p:cNvPr id="5" name="Picture 2" descr="C:\Users\Šárka\Dropbox\Amelie\Formuláře\amelie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805264"/>
            <a:ext cx="110490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3. Průkaz TP, ZTP, </a:t>
            </a:r>
            <a:r>
              <a:rPr lang="cs-CZ" dirty="0" smtClean="0"/>
              <a:t>ZTP</a:t>
            </a:r>
            <a:r>
              <a:rPr lang="cs-CZ" dirty="0" smtClean="0"/>
              <a:t>/P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Ve výčtu onemocnění není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Obvykle přiznán pouze na počátku léčby maximálně na 1 rok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Obvykle se příliš nestihne (na počátku velký šok z dg., navíc potíže narůstají s cykly chemoterapie nebo počty ozařování)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Na dobu kontrol a rekonvalescence, kdy je vyčerpání největší – nepřiznána </a:t>
            </a:r>
          </a:p>
          <a:p>
            <a:pPr>
              <a:buNone/>
            </a:pP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 či odebrána</a:t>
            </a:r>
            <a:endParaRPr lang="cs-CZ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4" descr="Domů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5517232"/>
            <a:ext cx="1152126" cy="1152127"/>
          </a:xfrm>
          <a:prstGeom prst="rect">
            <a:avLst/>
          </a:prstGeom>
          <a:noFill/>
        </p:spPr>
      </p:pic>
      <p:pic>
        <p:nvPicPr>
          <p:cNvPr id="5" name="Picture 2" descr="C:\Users\Šárka\Dropbox\Amelie\Formuláře\amelie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805264"/>
            <a:ext cx="110490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Příspěvek na péči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03648" y="1412776"/>
            <a:ext cx="7498080" cy="4800600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Řízení natolik dlouhé, že většina nemocných nestihne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Při akutní léčbě se nejedná o dlouhodobě nepříznivý stav i když toho nemocní zvládnou jen velmi málo a jsou výrazně odkázáni na pomoc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Nepřiznává se dle prognózy - recidiva a přítomnost meta není důvod</a:t>
            </a:r>
          </a:p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Přiznáváno až 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pre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-terminální a terminálním stavu – většina nemocných nestihne – komplikuje možnosti péče doma</a:t>
            </a:r>
            <a:endParaRPr lang="cs-CZ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4" descr="Domů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5445224"/>
            <a:ext cx="1152126" cy="1152127"/>
          </a:xfrm>
          <a:prstGeom prst="rect">
            <a:avLst/>
          </a:prstGeom>
          <a:noFill/>
        </p:spPr>
      </p:pic>
      <p:pic>
        <p:nvPicPr>
          <p:cNvPr id="5" name="Picture 2" descr="C:\Users\Šárka\Dropbox\Amelie\Formuláře\amelie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805264"/>
            <a:ext cx="110490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3600" b="1" dirty="0" smtClean="0">
                <a:solidFill>
                  <a:schemeClr val="accent2">
                    <a:lumMod val="50000"/>
                  </a:schemeClr>
                </a:solidFill>
              </a:rPr>
              <a:t>Aktuální stav posuzování zdravotního stavu u onkologicky nemocných neodpovídá aktuální situaci lidí s rakovinou</a:t>
            </a:r>
          </a:p>
          <a:p>
            <a:r>
              <a:rPr lang="cs-CZ" sz="3600" b="1" dirty="0" smtClean="0">
                <a:solidFill>
                  <a:schemeClr val="accent2">
                    <a:lumMod val="50000"/>
                  </a:schemeClr>
                </a:solidFill>
              </a:rPr>
              <a:t>Zdlouhavost posuzovacího systému prakticky způsobuje nemožnost čerpání  </a:t>
            </a:r>
          </a:p>
          <a:p>
            <a:endParaRPr lang="cs-CZ" dirty="0"/>
          </a:p>
        </p:txBody>
      </p:sp>
      <p:pic>
        <p:nvPicPr>
          <p:cNvPr id="4" name="Picture 4" descr="Domů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5445224"/>
            <a:ext cx="1152126" cy="1152127"/>
          </a:xfrm>
          <a:prstGeom prst="rect">
            <a:avLst/>
          </a:prstGeom>
          <a:noFill/>
        </p:spPr>
      </p:pic>
      <p:pic>
        <p:nvPicPr>
          <p:cNvPr id="5" name="Picture 2" descr="C:\Users\Šárka\Dropbox\Amelie\Formuláře\amelie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805264"/>
            <a:ext cx="110490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sz="3600" b="1" dirty="0" smtClean="0">
                <a:solidFill>
                  <a:schemeClr val="accent2">
                    <a:lumMod val="50000"/>
                  </a:schemeClr>
                </a:solidFill>
              </a:rPr>
              <a:t>Děkuji za pozornost</a:t>
            </a:r>
            <a:endParaRPr lang="cs-CZ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	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Kontakt:</a:t>
            </a:r>
          </a:p>
          <a:p>
            <a:pPr>
              <a:buNone/>
            </a:pPr>
            <a:r>
              <a:rPr lang="cs-CZ" dirty="0" smtClean="0"/>
              <a:t>	</a:t>
            </a:r>
            <a:r>
              <a:rPr lang="cs-CZ" dirty="0" smtClean="0"/>
              <a:t>		</a:t>
            </a:r>
            <a:r>
              <a:rPr lang="cs-CZ" dirty="0" err="1" smtClean="0">
                <a:hlinkClick r:id="rId2"/>
              </a:rPr>
              <a:t>info</a:t>
            </a:r>
            <a:r>
              <a:rPr lang="cs-CZ" dirty="0" smtClean="0">
                <a:hlinkClick r:id="rId2"/>
              </a:rPr>
              <a:t>@amelie-</a:t>
            </a:r>
            <a:r>
              <a:rPr lang="cs-CZ" dirty="0" err="1" smtClean="0">
                <a:hlinkClick r:id="rId2"/>
              </a:rPr>
              <a:t>is.cz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	</a:t>
            </a:r>
            <a:r>
              <a:rPr lang="cs-CZ" dirty="0" smtClean="0"/>
              <a:t>		</a:t>
            </a:r>
            <a:r>
              <a:rPr lang="cs-CZ" dirty="0" smtClean="0">
                <a:hlinkClick r:id="rId3"/>
              </a:rPr>
              <a:t>www.amelie-os.</a:t>
            </a:r>
            <a:r>
              <a:rPr lang="cs-CZ" dirty="0" err="1" smtClean="0">
                <a:hlinkClick r:id="rId3"/>
              </a:rPr>
              <a:t>cz</a:t>
            </a:r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</a:rPr>
              <a:t>   Amelie, o.s. </a:t>
            </a: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– psychosociální pomoc onkologicky nemocným a jejich blízkým od 2006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4" name="Picture 4" descr="Domů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445224"/>
            <a:ext cx="1152126" cy="1152127"/>
          </a:xfrm>
          <a:prstGeom prst="rect">
            <a:avLst/>
          </a:prstGeom>
          <a:noFill/>
        </p:spPr>
      </p:pic>
      <p:pic>
        <p:nvPicPr>
          <p:cNvPr id="5" name="Picture 2" descr="C:\Users\Šárka\Dropbox\Amelie\Formuláře\amelie_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5589240"/>
            <a:ext cx="110490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unovrat">
  <a:themeElements>
    <a:clrScheme name="Talent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Slunovra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lunovra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97</TotalTime>
  <Words>441</Words>
  <Application>Microsoft Office PowerPoint</Application>
  <PresentationFormat>Předvádění na obrazovce (4:3)</PresentationFormat>
  <Paragraphs>64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Slunovrat</vt:lpstr>
      <vt:lpstr>Posuzování zdravotního stavu u onkologicky nemocných</vt:lpstr>
      <vt:lpstr>Specifikum onkologického onemocnění </vt:lpstr>
      <vt:lpstr>Posuzování zdravotního stavu</vt:lpstr>
      <vt:lpstr>1. Prodlužování pracovní neschopnosti</vt:lpstr>
      <vt:lpstr>2. Invalidita I.</vt:lpstr>
      <vt:lpstr>2. Invalidita II.</vt:lpstr>
      <vt:lpstr>2. Invalidita III.</vt:lpstr>
      <vt:lpstr>3. Průkaz TP, ZTP, ZTP/P</vt:lpstr>
      <vt:lpstr>4. Příspěvek na péči</vt:lpstr>
      <vt:lpstr>Závěr</vt:lpstr>
      <vt:lpstr>Snímek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Posuzování zdravotního stavu u onkologicky nemocných</dc:title>
  <dc:creator>Šárka</dc:creator>
  <cp:lastModifiedBy>Šárka</cp:lastModifiedBy>
  <cp:revision>13</cp:revision>
  <dcterms:created xsi:type="dcterms:W3CDTF">2015-11-17T20:41:10Z</dcterms:created>
  <dcterms:modified xsi:type="dcterms:W3CDTF">2015-11-17T22:19:05Z</dcterms:modified>
</cp:coreProperties>
</file>