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handoutMasterIdLst>
    <p:handoutMasterId r:id="rId32"/>
  </p:handoutMasterIdLst>
  <p:sldIdLst>
    <p:sldId id="407" r:id="rId3"/>
    <p:sldId id="464" r:id="rId4"/>
    <p:sldId id="465" r:id="rId5"/>
    <p:sldId id="466" r:id="rId6"/>
    <p:sldId id="503" r:id="rId7"/>
    <p:sldId id="469" r:id="rId8"/>
    <p:sldId id="472" r:id="rId9"/>
    <p:sldId id="473" r:id="rId10"/>
    <p:sldId id="474" r:id="rId11"/>
    <p:sldId id="475" r:id="rId12"/>
    <p:sldId id="476" r:id="rId13"/>
    <p:sldId id="477" r:id="rId14"/>
    <p:sldId id="478" r:id="rId15"/>
    <p:sldId id="502" r:id="rId16"/>
    <p:sldId id="467" r:id="rId17"/>
    <p:sldId id="479" r:id="rId18"/>
    <p:sldId id="480" r:id="rId19"/>
    <p:sldId id="481" r:id="rId20"/>
    <p:sldId id="490" r:id="rId21"/>
    <p:sldId id="491" r:id="rId22"/>
    <p:sldId id="485" r:id="rId23"/>
    <p:sldId id="499" r:id="rId24"/>
    <p:sldId id="501" r:id="rId25"/>
    <p:sldId id="498" r:id="rId26"/>
    <p:sldId id="505" r:id="rId27"/>
    <p:sldId id="506" r:id="rId28"/>
    <p:sldId id="508" r:id="rId29"/>
    <p:sldId id="510" r:id="rId30"/>
  </p:sldIdLst>
  <p:sldSz cx="9144000" cy="6858000" type="screen4x3"/>
  <p:notesSz cx="6797675" cy="9926638"/>
  <p:defaultTextStyle>
    <a:defPPr>
      <a:defRPr lang="cs-CZ"/>
    </a:defPPr>
    <a:lvl1pPr algn="l" rtl="0" fontAlgn="base">
      <a:spcBef>
        <a:spcPct val="0"/>
      </a:spcBef>
      <a:spcAft>
        <a:spcPct val="0"/>
      </a:spcAft>
      <a:defRPr sz="1200" b="1" kern="1200">
        <a:solidFill>
          <a:schemeClr val="tx1"/>
        </a:solidFill>
        <a:latin typeface="Tahoma" pitchFamily="34" charset="0"/>
        <a:ea typeface="+mn-ea"/>
        <a:cs typeface="Arial" charset="0"/>
      </a:defRPr>
    </a:lvl1pPr>
    <a:lvl2pPr marL="457200" algn="l" rtl="0" fontAlgn="base">
      <a:spcBef>
        <a:spcPct val="0"/>
      </a:spcBef>
      <a:spcAft>
        <a:spcPct val="0"/>
      </a:spcAft>
      <a:defRPr sz="1200" b="1" kern="1200">
        <a:solidFill>
          <a:schemeClr val="tx1"/>
        </a:solidFill>
        <a:latin typeface="Tahoma" pitchFamily="34" charset="0"/>
        <a:ea typeface="+mn-ea"/>
        <a:cs typeface="Arial" charset="0"/>
      </a:defRPr>
    </a:lvl2pPr>
    <a:lvl3pPr marL="914400" algn="l" rtl="0" fontAlgn="base">
      <a:spcBef>
        <a:spcPct val="0"/>
      </a:spcBef>
      <a:spcAft>
        <a:spcPct val="0"/>
      </a:spcAft>
      <a:defRPr sz="1200" b="1" kern="1200">
        <a:solidFill>
          <a:schemeClr val="tx1"/>
        </a:solidFill>
        <a:latin typeface="Tahoma" pitchFamily="34" charset="0"/>
        <a:ea typeface="+mn-ea"/>
        <a:cs typeface="Arial" charset="0"/>
      </a:defRPr>
    </a:lvl3pPr>
    <a:lvl4pPr marL="1371600" algn="l" rtl="0" fontAlgn="base">
      <a:spcBef>
        <a:spcPct val="0"/>
      </a:spcBef>
      <a:spcAft>
        <a:spcPct val="0"/>
      </a:spcAft>
      <a:defRPr sz="1200" b="1" kern="1200">
        <a:solidFill>
          <a:schemeClr val="tx1"/>
        </a:solidFill>
        <a:latin typeface="Tahoma" pitchFamily="34" charset="0"/>
        <a:ea typeface="+mn-ea"/>
        <a:cs typeface="Arial" charset="0"/>
      </a:defRPr>
    </a:lvl4pPr>
    <a:lvl5pPr marL="1828800" algn="l" rtl="0" fontAlgn="base">
      <a:spcBef>
        <a:spcPct val="0"/>
      </a:spcBef>
      <a:spcAft>
        <a:spcPct val="0"/>
      </a:spcAft>
      <a:defRPr sz="1200" b="1" kern="1200">
        <a:solidFill>
          <a:schemeClr val="tx1"/>
        </a:solidFill>
        <a:latin typeface="Tahoma" pitchFamily="34" charset="0"/>
        <a:ea typeface="+mn-ea"/>
        <a:cs typeface="Arial" charset="0"/>
      </a:defRPr>
    </a:lvl5pPr>
    <a:lvl6pPr marL="2286000" algn="l" defTabSz="914400" rtl="0" eaLnBrk="1" latinLnBrk="0" hangingPunct="1">
      <a:defRPr sz="1200" b="1" kern="1200">
        <a:solidFill>
          <a:schemeClr val="tx1"/>
        </a:solidFill>
        <a:latin typeface="Tahoma" pitchFamily="34" charset="0"/>
        <a:ea typeface="+mn-ea"/>
        <a:cs typeface="Arial" charset="0"/>
      </a:defRPr>
    </a:lvl6pPr>
    <a:lvl7pPr marL="2743200" algn="l" defTabSz="914400" rtl="0" eaLnBrk="1" latinLnBrk="0" hangingPunct="1">
      <a:defRPr sz="1200" b="1" kern="1200">
        <a:solidFill>
          <a:schemeClr val="tx1"/>
        </a:solidFill>
        <a:latin typeface="Tahoma" pitchFamily="34" charset="0"/>
        <a:ea typeface="+mn-ea"/>
        <a:cs typeface="Arial" charset="0"/>
      </a:defRPr>
    </a:lvl7pPr>
    <a:lvl8pPr marL="3200400" algn="l" defTabSz="914400" rtl="0" eaLnBrk="1" latinLnBrk="0" hangingPunct="1">
      <a:defRPr sz="1200" b="1" kern="1200">
        <a:solidFill>
          <a:schemeClr val="tx1"/>
        </a:solidFill>
        <a:latin typeface="Tahoma" pitchFamily="34" charset="0"/>
        <a:ea typeface="+mn-ea"/>
        <a:cs typeface="Arial" charset="0"/>
      </a:defRPr>
    </a:lvl8pPr>
    <a:lvl9pPr marL="3657600" algn="l" defTabSz="914400" rtl="0" eaLnBrk="1" latinLnBrk="0" hangingPunct="1">
      <a:defRPr sz="1200" b="1"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E9AD"/>
    <a:srgbClr val="339966"/>
    <a:srgbClr val="00CC99"/>
    <a:srgbClr val="18481C"/>
    <a:srgbClr val="000000"/>
    <a:srgbClr val="1D4043"/>
    <a:srgbClr val="FF0000"/>
    <a:srgbClr val="FFFFCC"/>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65" autoAdjust="0"/>
    <p:restoredTop sz="93143" autoAdjust="0"/>
  </p:normalViewPr>
  <p:slideViewPr>
    <p:cSldViewPr>
      <p:cViewPr>
        <p:scale>
          <a:sx n="100" d="100"/>
          <a:sy n="100" d="100"/>
        </p:scale>
        <p:origin x="-2064" y="-2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defRPr b="0">
                <a:latin typeface="Arial" charset="0"/>
                <a:cs typeface="+mn-cs"/>
              </a:defRPr>
            </a:lvl1pPr>
          </a:lstStyle>
          <a:p>
            <a:pPr>
              <a:defRPr/>
            </a:pPr>
            <a:endParaRPr lang="cs-CZ"/>
          </a:p>
        </p:txBody>
      </p:sp>
      <p:sp>
        <p:nvSpPr>
          <p:cNvPr id="70659" name="Rectangle 3"/>
          <p:cNvSpPr>
            <a:spLocks noGrp="1" noChangeArrowheads="1"/>
          </p:cNvSpPr>
          <p:nvPr>
            <p:ph type="dt" sz="quarter" idx="1"/>
          </p:nvPr>
        </p:nvSpPr>
        <p:spPr bwMode="auto">
          <a:xfrm>
            <a:off x="3849689"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a:defRPr b="0">
                <a:latin typeface="Arial" charset="0"/>
                <a:cs typeface="+mn-cs"/>
              </a:defRPr>
            </a:lvl1pPr>
          </a:lstStyle>
          <a:p>
            <a:pPr>
              <a:defRPr/>
            </a:pPr>
            <a:endParaRPr lang="cs-CZ"/>
          </a:p>
        </p:txBody>
      </p:sp>
      <p:sp>
        <p:nvSpPr>
          <p:cNvPr id="70660" name="Rectangle 4"/>
          <p:cNvSpPr>
            <a:spLocks noGrp="1" noChangeArrowheads="1"/>
          </p:cNvSpPr>
          <p:nvPr>
            <p:ph type="ftr" sz="quarter" idx="2"/>
          </p:nvPr>
        </p:nvSpPr>
        <p:spPr bwMode="auto">
          <a:xfrm>
            <a:off x="0"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defRPr b="0">
                <a:latin typeface="Arial" charset="0"/>
                <a:cs typeface="+mn-cs"/>
              </a:defRPr>
            </a:lvl1pPr>
          </a:lstStyle>
          <a:p>
            <a:pPr>
              <a:defRPr/>
            </a:pPr>
            <a:endParaRPr lang="cs-CZ"/>
          </a:p>
        </p:txBody>
      </p:sp>
      <p:sp>
        <p:nvSpPr>
          <p:cNvPr id="70661" name="Rectangle 5"/>
          <p:cNvSpPr>
            <a:spLocks noGrp="1" noChangeArrowheads="1"/>
          </p:cNvSpPr>
          <p:nvPr>
            <p:ph type="sldNum" sz="quarter" idx="3"/>
          </p:nvPr>
        </p:nvSpPr>
        <p:spPr bwMode="auto">
          <a:xfrm>
            <a:off x="3849689"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lgn="r">
              <a:defRPr b="0">
                <a:latin typeface="Arial" charset="0"/>
                <a:cs typeface="+mn-cs"/>
              </a:defRPr>
            </a:lvl1pPr>
          </a:lstStyle>
          <a:p>
            <a:pPr>
              <a:defRPr/>
            </a:pPr>
            <a:fld id="{2590FA27-49EB-418B-8174-457965C0682F}" type="slidenum">
              <a:rPr lang="cs-CZ"/>
              <a:pPr>
                <a:defRPr/>
              </a:pPr>
              <a:t>‹#›</a:t>
            </a:fld>
            <a:endParaRPr lang="cs-CZ"/>
          </a:p>
        </p:txBody>
      </p:sp>
    </p:spTree>
    <p:extLst>
      <p:ext uri="{BB962C8B-B14F-4D97-AF65-F5344CB8AC3E}">
        <p14:creationId xmlns:p14="http://schemas.microsoft.com/office/powerpoint/2010/main" val="48925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defRPr b="0">
                <a:latin typeface="Arial" charset="0"/>
                <a:cs typeface="+mn-cs"/>
              </a:defRPr>
            </a:lvl1pPr>
          </a:lstStyle>
          <a:p>
            <a:pPr>
              <a:defRPr/>
            </a:pPr>
            <a:endParaRPr lang="cs-CZ"/>
          </a:p>
        </p:txBody>
      </p:sp>
      <p:sp>
        <p:nvSpPr>
          <p:cNvPr id="47107" name="Rectangle 3"/>
          <p:cNvSpPr>
            <a:spLocks noGrp="1" noChangeArrowheads="1"/>
          </p:cNvSpPr>
          <p:nvPr>
            <p:ph type="dt" idx="1"/>
          </p:nvPr>
        </p:nvSpPr>
        <p:spPr bwMode="auto">
          <a:xfrm>
            <a:off x="3849689"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a:defRPr b="0">
                <a:latin typeface="Arial" charset="0"/>
                <a:cs typeface="+mn-cs"/>
              </a:defRPr>
            </a:lvl1pPr>
          </a:lstStyle>
          <a:p>
            <a:pPr>
              <a:defRPr/>
            </a:pPr>
            <a:endParaRPr lang="cs-CZ"/>
          </a:p>
        </p:txBody>
      </p:sp>
      <p:sp>
        <p:nvSpPr>
          <p:cNvPr id="81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7109" name="Rectangle 5"/>
          <p:cNvSpPr>
            <a:spLocks noGrp="1" noChangeArrowheads="1"/>
          </p:cNvSpPr>
          <p:nvPr>
            <p:ph type="body" sz="quarter" idx="3"/>
          </p:nvPr>
        </p:nvSpPr>
        <p:spPr bwMode="auto">
          <a:xfrm>
            <a:off x="679451" y="4714876"/>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47110" name="Rectangle 6"/>
          <p:cNvSpPr>
            <a:spLocks noGrp="1" noChangeArrowheads="1"/>
          </p:cNvSpPr>
          <p:nvPr>
            <p:ph type="ftr" sz="quarter" idx="4"/>
          </p:nvPr>
        </p:nvSpPr>
        <p:spPr bwMode="auto">
          <a:xfrm>
            <a:off x="0"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defRPr b="0">
                <a:latin typeface="Arial" charset="0"/>
                <a:cs typeface="+mn-cs"/>
              </a:defRPr>
            </a:lvl1pPr>
          </a:lstStyle>
          <a:p>
            <a:pPr>
              <a:defRPr/>
            </a:pPr>
            <a:endParaRPr lang="cs-CZ"/>
          </a:p>
        </p:txBody>
      </p:sp>
      <p:sp>
        <p:nvSpPr>
          <p:cNvPr id="47111" name="Rectangle 7"/>
          <p:cNvSpPr>
            <a:spLocks noGrp="1" noChangeArrowheads="1"/>
          </p:cNvSpPr>
          <p:nvPr>
            <p:ph type="sldNum" sz="quarter" idx="5"/>
          </p:nvPr>
        </p:nvSpPr>
        <p:spPr bwMode="auto">
          <a:xfrm>
            <a:off x="3849689"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lgn="r">
              <a:defRPr b="0">
                <a:latin typeface="Arial" charset="0"/>
                <a:cs typeface="+mn-cs"/>
              </a:defRPr>
            </a:lvl1pPr>
          </a:lstStyle>
          <a:p>
            <a:pPr>
              <a:defRPr/>
            </a:pPr>
            <a:fld id="{438EBD2F-0105-46D5-BC4A-330DC3F56BF2}" type="slidenum">
              <a:rPr lang="cs-CZ"/>
              <a:pPr>
                <a:defRPr/>
              </a:pPr>
              <a:t>‹#›</a:t>
            </a:fld>
            <a:endParaRPr lang="cs-CZ"/>
          </a:p>
        </p:txBody>
      </p:sp>
    </p:spTree>
    <p:extLst>
      <p:ext uri="{BB962C8B-B14F-4D97-AF65-F5344CB8AC3E}">
        <p14:creationId xmlns:p14="http://schemas.microsoft.com/office/powerpoint/2010/main" val="26412033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Kliknutím lze upravit styl předlohy.</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p>
        </p:txBody>
      </p:sp>
      <p:sp>
        <p:nvSpPr>
          <p:cNvPr id="5" name="Rectangle 5"/>
          <p:cNvSpPr>
            <a:spLocks noGrp="1" noChangeArrowheads="1"/>
          </p:cNvSpPr>
          <p:nvPr>
            <p:ph type="ftr" sz="quarter" idx="11"/>
          </p:nvPr>
        </p:nvSpPr>
        <p:spPr>
          <a:ln/>
        </p:spPr>
        <p:txBody>
          <a:bodyPr/>
          <a:lstStyle>
            <a:lvl1pPr>
              <a:defRPr/>
            </a:lvl1pPr>
          </a:lstStyle>
          <a:p>
            <a:pPr>
              <a:defRPr/>
            </a:pPr>
            <a:endParaRPr lang="cs-CZ"/>
          </a:p>
        </p:txBody>
      </p:sp>
      <p:sp>
        <p:nvSpPr>
          <p:cNvPr id="6" name="Rectangle 6"/>
          <p:cNvSpPr>
            <a:spLocks noGrp="1" noChangeArrowheads="1"/>
          </p:cNvSpPr>
          <p:nvPr>
            <p:ph type="sldNum" sz="quarter" idx="12"/>
          </p:nvPr>
        </p:nvSpPr>
        <p:spPr>
          <a:ln/>
        </p:spPr>
        <p:txBody>
          <a:bodyPr/>
          <a:lstStyle>
            <a:lvl1pPr>
              <a:defRPr/>
            </a:lvl1pPr>
          </a:lstStyle>
          <a:p>
            <a:pPr>
              <a:defRPr/>
            </a:pPr>
            <a:fld id="{061819B4-BFB6-4668-92D8-265C9B8ED8AE}" type="slidenum">
              <a:rPr lang="cs-CZ"/>
              <a:pPr>
                <a:defRPr/>
              </a:pPr>
              <a:t>‹#›</a:t>
            </a:fld>
            <a:endParaRPr lang="cs-CZ"/>
          </a:p>
        </p:txBody>
      </p:sp>
    </p:spTree>
    <p:extLst>
      <p:ext uri="{BB962C8B-B14F-4D97-AF65-F5344CB8AC3E}">
        <p14:creationId xmlns:p14="http://schemas.microsoft.com/office/powerpoint/2010/main" val="183055503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p>
        </p:txBody>
      </p:sp>
      <p:sp>
        <p:nvSpPr>
          <p:cNvPr id="5" name="Rectangle 5"/>
          <p:cNvSpPr>
            <a:spLocks noGrp="1" noChangeArrowheads="1"/>
          </p:cNvSpPr>
          <p:nvPr>
            <p:ph type="ftr" sz="quarter" idx="11"/>
          </p:nvPr>
        </p:nvSpPr>
        <p:spPr>
          <a:ln/>
        </p:spPr>
        <p:txBody>
          <a:bodyPr/>
          <a:lstStyle>
            <a:lvl1pPr>
              <a:defRPr/>
            </a:lvl1pPr>
          </a:lstStyle>
          <a:p>
            <a:pPr>
              <a:defRPr/>
            </a:pPr>
            <a:endParaRPr lang="cs-CZ"/>
          </a:p>
        </p:txBody>
      </p:sp>
      <p:sp>
        <p:nvSpPr>
          <p:cNvPr id="6" name="Rectangle 6"/>
          <p:cNvSpPr>
            <a:spLocks noGrp="1" noChangeArrowheads="1"/>
          </p:cNvSpPr>
          <p:nvPr>
            <p:ph type="sldNum" sz="quarter" idx="12"/>
          </p:nvPr>
        </p:nvSpPr>
        <p:spPr>
          <a:ln/>
        </p:spPr>
        <p:txBody>
          <a:bodyPr/>
          <a:lstStyle>
            <a:lvl1pPr>
              <a:defRPr/>
            </a:lvl1pPr>
          </a:lstStyle>
          <a:p>
            <a:pPr>
              <a:defRPr/>
            </a:pPr>
            <a:fld id="{5943521F-A2B1-47F1-9A25-08B86CC9729D}" type="slidenum">
              <a:rPr lang="cs-CZ"/>
              <a:pPr>
                <a:defRPr/>
              </a:pPr>
              <a:t>‹#›</a:t>
            </a:fld>
            <a:endParaRPr lang="cs-CZ"/>
          </a:p>
        </p:txBody>
      </p:sp>
    </p:spTree>
    <p:extLst>
      <p:ext uri="{BB962C8B-B14F-4D97-AF65-F5344CB8AC3E}">
        <p14:creationId xmlns:p14="http://schemas.microsoft.com/office/powerpoint/2010/main" val="31285527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a:p>
        </p:txBody>
      </p:sp>
      <p:sp>
        <p:nvSpPr>
          <p:cNvPr id="5" name="Rectangle 5"/>
          <p:cNvSpPr>
            <a:spLocks noGrp="1" noChangeArrowheads="1"/>
          </p:cNvSpPr>
          <p:nvPr>
            <p:ph type="ftr" sz="quarter" idx="11"/>
          </p:nvPr>
        </p:nvSpPr>
        <p:spPr>
          <a:ln/>
        </p:spPr>
        <p:txBody>
          <a:bodyPr/>
          <a:lstStyle>
            <a:lvl1pPr>
              <a:defRPr/>
            </a:lvl1pPr>
          </a:lstStyle>
          <a:p>
            <a:pPr>
              <a:defRPr/>
            </a:pPr>
            <a:endParaRPr lang="cs-CZ"/>
          </a:p>
        </p:txBody>
      </p:sp>
      <p:sp>
        <p:nvSpPr>
          <p:cNvPr id="6" name="Rectangle 6"/>
          <p:cNvSpPr>
            <a:spLocks noGrp="1" noChangeArrowheads="1"/>
          </p:cNvSpPr>
          <p:nvPr>
            <p:ph type="sldNum" sz="quarter" idx="12"/>
          </p:nvPr>
        </p:nvSpPr>
        <p:spPr>
          <a:ln/>
        </p:spPr>
        <p:txBody>
          <a:bodyPr/>
          <a:lstStyle>
            <a:lvl1pPr>
              <a:defRPr/>
            </a:lvl1pPr>
          </a:lstStyle>
          <a:p>
            <a:pPr>
              <a:defRPr/>
            </a:pPr>
            <a:fld id="{6D95BEB3-6C65-40C7-8D28-CEB4DC210F65}" type="slidenum">
              <a:rPr lang="cs-CZ"/>
              <a:pPr>
                <a:defRPr/>
              </a:pPr>
              <a:t>‹#›</a:t>
            </a:fld>
            <a:endParaRPr lang="cs-CZ"/>
          </a:p>
        </p:txBody>
      </p:sp>
    </p:spTree>
    <p:extLst>
      <p:ext uri="{BB962C8B-B14F-4D97-AF65-F5344CB8AC3E}">
        <p14:creationId xmlns:p14="http://schemas.microsoft.com/office/powerpoint/2010/main" val="412919192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p>
        </p:txBody>
      </p:sp>
      <p:sp>
        <p:nvSpPr>
          <p:cNvPr id="7" name="Rectangle 6"/>
          <p:cNvSpPr>
            <a:spLocks noGrp="1" noChangeArrowheads="1"/>
          </p:cNvSpPr>
          <p:nvPr>
            <p:ph type="sldNum" sz="quarter" idx="12"/>
          </p:nvPr>
        </p:nvSpPr>
        <p:spPr>
          <a:ln/>
        </p:spPr>
        <p:txBody>
          <a:bodyPr/>
          <a:lstStyle>
            <a:lvl1pPr>
              <a:defRPr/>
            </a:lvl1pPr>
          </a:lstStyle>
          <a:p>
            <a:pPr>
              <a:defRPr/>
            </a:pPr>
            <a:fld id="{DBE50FE0-C497-4161-B3E4-A2863A9CCA38}" type="slidenum">
              <a:rPr lang="cs-CZ"/>
              <a:pPr>
                <a:defRPr/>
              </a:pPr>
              <a:t>‹#›</a:t>
            </a:fld>
            <a:endParaRPr lang="cs-CZ"/>
          </a:p>
        </p:txBody>
      </p:sp>
    </p:spTree>
    <p:extLst>
      <p:ext uri="{BB962C8B-B14F-4D97-AF65-F5344CB8AC3E}">
        <p14:creationId xmlns:p14="http://schemas.microsoft.com/office/powerpoint/2010/main" val="160276696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a:p>
        </p:txBody>
      </p:sp>
      <p:sp>
        <p:nvSpPr>
          <p:cNvPr id="8" name="Rectangle 5"/>
          <p:cNvSpPr>
            <a:spLocks noGrp="1" noChangeArrowheads="1"/>
          </p:cNvSpPr>
          <p:nvPr>
            <p:ph type="ftr" sz="quarter" idx="11"/>
          </p:nvPr>
        </p:nvSpPr>
        <p:spPr>
          <a:ln/>
        </p:spPr>
        <p:txBody>
          <a:bodyPr/>
          <a:lstStyle>
            <a:lvl1pPr>
              <a:defRPr/>
            </a:lvl1pPr>
          </a:lstStyle>
          <a:p>
            <a:pPr>
              <a:defRPr/>
            </a:pPr>
            <a:endParaRPr lang="cs-CZ"/>
          </a:p>
        </p:txBody>
      </p:sp>
      <p:sp>
        <p:nvSpPr>
          <p:cNvPr id="9" name="Rectangle 6"/>
          <p:cNvSpPr>
            <a:spLocks noGrp="1" noChangeArrowheads="1"/>
          </p:cNvSpPr>
          <p:nvPr>
            <p:ph type="sldNum" sz="quarter" idx="12"/>
          </p:nvPr>
        </p:nvSpPr>
        <p:spPr>
          <a:ln/>
        </p:spPr>
        <p:txBody>
          <a:bodyPr/>
          <a:lstStyle>
            <a:lvl1pPr>
              <a:defRPr/>
            </a:lvl1pPr>
          </a:lstStyle>
          <a:p>
            <a:pPr>
              <a:defRPr/>
            </a:pPr>
            <a:fld id="{7F64F28D-8720-40FA-B8D3-7B9DD7156C5F}" type="slidenum">
              <a:rPr lang="cs-CZ"/>
              <a:pPr>
                <a:defRPr/>
              </a:pPr>
              <a:t>‹#›</a:t>
            </a:fld>
            <a:endParaRPr lang="cs-CZ"/>
          </a:p>
        </p:txBody>
      </p:sp>
    </p:spTree>
    <p:extLst>
      <p:ext uri="{BB962C8B-B14F-4D97-AF65-F5344CB8AC3E}">
        <p14:creationId xmlns:p14="http://schemas.microsoft.com/office/powerpoint/2010/main" val="105926348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a:p>
        </p:txBody>
      </p:sp>
      <p:sp>
        <p:nvSpPr>
          <p:cNvPr id="4" name="Rectangle 5"/>
          <p:cNvSpPr>
            <a:spLocks noGrp="1" noChangeArrowheads="1"/>
          </p:cNvSpPr>
          <p:nvPr>
            <p:ph type="ftr" sz="quarter" idx="11"/>
          </p:nvPr>
        </p:nvSpPr>
        <p:spPr>
          <a:ln/>
        </p:spPr>
        <p:txBody>
          <a:bodyPr/>
          <a:lstStyle>
            <a:lvl1pPr>
              <a:defRPr/>
            </a:lvl1pPr>
          </a:lstStyle>
          <a:p>
            <a:pPr>
              <a:defRPr/>
            </a:pPr>
            <a:endParaRPr lang="cs-CZ"/>
          </a:p>
        </p:txBody>
      </p:sp>
      <p:sp>
        <p:nvSpPr>
          <p:cNvPr id="5" name="Rectangle 6"/>
          <p:cNvSpPr>
            <a:spLocks noGrp="1" noChangeArrowheads="1"/>
          </p:cNvSpPr>
          <p:nvPr>
            <p:ph type="sldNum" sz="quarter" idx="12"/>
          </p:nvPr>
        </p:nvSpPr>
        <p:spPr>
          <a:ln/>
        </p:spPr>
        <p:txBody>
          <a:bodyPr/>
          <a:lstStyle>
            <a:lvl1pPr>
              <a:defRPr/>
            </a:lvl1pPr>
          </a:lstStyle>
          <a:p>
            <a:pPr>
              <a:defRPr/>
            </a:pPr>
            <a:fld id="{E472CA8E-A8D3-4E2E-A193-AD302B978A22}" type="slidenum">
              <a:rPr lang="cs-CZ"/>
              <a:pPr>
                <a:defRPr/>
              </a:pPr>
              <a:t>‹#›</a:t>
            </a:fld>
            <a:endParaRPr lang="cs-CZ"/>
          </a:p>
        </p:txBody>
      </p:sp>
    </p:spTree>
    <p:extLst>
      <p:ext uri="{BB962C8B-B14F-4D97-AF65-F5344CB8AC3E}">
        <p14:creationId xmlns:p14="http://schemas.microsoft.com/office/powerpoint/2010/main" val="13014336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a:p>
        </p:txBody>
      </p:sp>
      <p:sp>
        <p:nvSpPr>
          <p:cNvPr id="3" name="Rectangle 5"/>
          <p:cNvSpPr>
            <a:spLocks noGrp="1" noChangeArrowheads="1"/>
          </p:cNvSpPr>
          <p:nvPr>
            <p:ph type="ftr" sz="quarter" idx="11"/>
          </p:nvPr>
        </p:nvSpPr>
        <p:spPr>
          <a:ln/>
        </p:spPr>
        <p:txBody>
          <a:bodyPr/>
          <a:lstStyle>
            <a:lvl1pPr>
              <a:defRPr/>
            </a:lvl1pPr>
          </a:lstStyle>
          <a:p>
            <a:pPr>
              <a:defRPr/>
            </a:pPr>
            <a:endParaRPr lang="cs-CZ"/>
          </a:p>
        </p:txBody>
      </p:sp>
      <p:sp>
        <p:nvSpPr>
          <p:cNvPr id="4" name="Rectangle 6"/>
          <p:cNvSpPr>
            <a:spLocks noGrp="1" noChangeArrowheads="1"/>
          </p:cNvSpPr>
          <p:nvPr>
            <p:ph type="sldNum" sz="quarter" idx="12"/>
          </p:nvPr>
        </p:nvSpPr>
        <p:spPr>
          <a:ln/>
        </p:spPr>
        <p:txBody>
          <a:bodyPr/>
          <a:lstStyle>
            <a:lvl1pPr>
              <a:defRPr/>
            </a:lvl1pPr>
          </a:lstStyle>
          <a:p>
            <a:pPr>
              <a:defRPr/>
            </a:pPr>
            <a:fld id="{0F2239F2-AB0F-44AA-900F-057ED5DB4388}" type="slidenum">
              <a:rPr lang="cs-CZ"/>
              <a:pPr>
                <a:defRPr/>
              </a:pPr>
              <a:t>‹#›</a:t>
            </a:fld>
            <a:endParaRPr lang="cs-CZ"/>
          </a:p>
        </p:txBody>
      </p:sp>
    </p:spTree>
    <p:extLst>
      <p:ext uri="{BB962C8B-B14F-4D97-AF65-F5344CB8AC3E}">
        <p14:creationId xmlns:p14="http://schemas.microsoft.com/office/powerpoint/2010/main" val="49942827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p>
        </p:txBody>
      </p:sp>
      <p:sp>
        <p:nvSpPr>
          <p:cNvPr id="7" name="Rectangle 6"/>
          <p:cNvSpPr>
            <a:spLocks noGrp="1" noChangeArrowheads="1"/>
          </p:cNvSpPr>
          <p:nvPr>
            <p:ph type="sldNum" sz="quarter" idx="12"/>
          </p:nvPr>
        </p:nvSpPr>
        <p:spPr>
          <a:ln/>
        </p:spPr>
        <p:txBody>
          <a:bodyPr/>
          <a:lstStyle>
            <a:lvl1pPr>
              <a:defRPr/>
            </a:lvl1pPr>
          </a:lstStyle>
          <a:p>
            <a:pPr>
              <a:defRPr/>
            </a:pPr>
            <a:fld id="{31B2A182-7200-4166-81B3-B1D6BCEDD56D}" type="slidenum">
              <a:rPr lang="cs-CZ"/>
              <a:pPr>
                <a:defRPr/>
              </a:pPr>
              <a:t>‹#›</a:t>
            </a:fld>
            <a:endParaRPr lang="cs-CZ"/>
          </a:p>
        </p:txBody>
      </p:sp>
    </p:spTree>
    <p:extLst>
      <p:ext uri="{BB962C8B-B14F-4D97-AF65-F5344CB8AC3E}">
        <p14:creationId xmlns:p14="http://schemas.microsoft.com/office/powerpoint/2010/main" val="426042315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p>
        </p:txBody>
      </p:sp>
      <p:sp>
        <p:nvSpPr>
          <p:cNvPr id="7" name="Rectangle 6"/>
          <p:cNvSpPr>
            <a:spLocks noGrp="1" noChangeArrowheads="1"/>
          </p:cNvSpPr>
          <p:nvPr>
            <p:ph type="sldNum" sz="quarter" idx="12"/>
          </p:nvPr>
        </p:nvSpPr>
        <p:spPr>
          <a:ln/>
        </p:spPr>
        <p:txBody>
          <a:bodyPr/>
          <a:lstStyle>
            <a:lvl1pPr>
              <a:defRPr/>
            </a:lvl1pPr>
          </a:lstStyle>
          <a:p>
            <a:pPr>
              <a:defRPr/>
            </a:pPr>
            <a:fld id="{C1EB5D05-8552-4977-8684-574DB1250DA5}" type="slidenum">
              <a:rPr lang="cs-CZ"/>
              <a:pPr>
                <a:defRPr/>
              </a:pPr>
              <a:t>‹#›</a:t>
            </a:fld>
            <a:endParaRPr lang="cs-CZ"/>
          </a:p>
        </p:txBody>
      </p:sp>
    </p:spTree>
    <p:extLst>
      <p:ext uri="{BB962C8B-B14F-4D97-AF65-F5344CB8AC3E}">
        <p14:creationId xmlns:p14="http://schemas.microsoft.com/office/powerpoint/2010/main" val="166331131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p>
        </p:txBody>
      </p:sp>
      <p:sp>
        <p:nvSpPr>
          <p:cNvPr id="5" name="Rectangle 5"/>
          <p:cNvSpPr>
            <a:spLocks noGrp="1" noChangeArrowheads="1"/>
          </p:cNvSpPr>
          <p:nvPr>
            <p:ph type="ftr" sz="quarter" idx="11"/>
          </p:nvPr>
        </p:nvSpPr>
        <p:spPr>
          <a:ln/>
        </p:spPr>
        <p:txBody>
          <a:bodyPr/>
          <a:lstStyle>
            <a:lvl1pPr>
              <a:defRPr/>
            </a:lvl1pPr>
          </a:lstStyle>
          <a:p>
            <a:pPr>
              <a:defRPr/>
            </a:pPr>
            <a:endParaRPr lang="cs-CZ"/>
          </a:p>
        </p:txBody>
      </p:sp>
      <p:sp>
        <p:nvSpPr>
          <p:cNvPr id="6" name="Rectangle 6"/>
          <p:cNvSpPr>
            <a:spLocks noGrp="1" noChangeArrowheads="1"/>
          </p:cNvSpPr>
          <p:nvPr>
            <p:ph type="sldNum" sz="quarter" idx="12"/>
          </p:nvPr>
        </p:nvSpPr>
        <p:spPr>
          <a:ln/>
        </p:spPr>
        <p:txBody>
          <a:bodyPr/>
          <a:lstStyle>
            <a:lvl1pPr>
              <a:defRPr/>
            </a:lvl1pPr>
          </a:lstStyle>
          <a:p>
            <a:pPr>
              <a:defRPr/>
            </a:pPr>
            <a:fld id="{1B6C0CCE-E058-40F8-904B-DDFAEF008F64}" type="slidenum">
              <a:rPr lang="cs-CZ"/>
              <a:pPr>
                <a:defRPr/>
              </a:pPr>
              <a:t>‹#›</a:t>
            </a:fld>
            <a:endParaRPr lang="cs-CZ"/>
          </a:p>
        </p:txBody>
      </p:sp>
    </p:spTree>
    <p:extLst>
      <p:ext uri="{BB962C8B-B14F-4D97-AF65-F5344CB8AC3E}">
        <p14:creationId xmlns:p14="http://schemas.microsoft.com/office/powerpoint/2010/main" val="295033540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p>
        </p:txBody>
      </p:sp>
      <p:sp>
        <p:nvSpPr>
          <p:cNvPr id="5" name="Rectangle 5"/>
          <p:cNvSpPr>
            <a:spLocks noGrp="1" noChangeArrowheads="1"/>
          </p:cNvSpPr>
          <p:nvPr>
            <p:ph type="ftr" sz="quarter" idx="11"/>
          </p:nvPr>
        </p:nvSpPr>
        <p:spPr>
          <a:ln/>
        </p:spPr>
        <p:txBody>
          <a:bodyPr/>
          <a:lstStyle>
            <a:lvl1pPr>
              <a:defRPr/>
            </a:lvl1pPr>
          </a:lstStyle>
          <a:p>
            <a:pPr>
              <a:defRPr/>
            </a:pPr>
            <a:endParaRPr lang="cs-CZ"/>
          </a:p>
        </p:txBody>
      </p:sp>
      <p:sp>
        <p:nvSpPr>
          <p:cNvPr id="6" name="Rectangle 6"/>
          <p:cNvSpPr>
            <a:spLocks noGrp="1" noChangeArrowheads="1"/>
          </p:cNvSpPr>
          <p:nvPr>
            <p:ph type="sldNum" sz="quarter" idx="12"/>
          </p:nvPr>
        </p:nvSpPr>
        <p:spPr>
          <a:ln/>
        </p:spPr>
        <p:txBody>
          <a:bodyPr/>
          <a:lstStyle>
            <a:lvl1pPr>
              <a:defRPr/>
            </a:lvl1pPr>
          </a:lstStyle>
          <a:p>
            <a:pPr>
              <a:defRPr/>
            </a:pPr>
            <a:fld id="{DA989BB1-751F-476A-B13A-EF219235422D}" type="slidenum">
              <a:rPr lang="cs-CZ"/>
              <a:pPr>
                <a:defRPr/>
              </a:pPr>
              <a:t>‹#›</a:t>
            </a:fld>
            <a:endParaRPr lang="cs-CZ"/>
          </a:p>
        </p:txBody>
      </p:sp>
    </p:spTree>
    <p:extLst>
      <p:ext uri="{BB962C8B-B14F-4D97-AF65-F5344CB8AC3E}">
        <p14:creationId xmlns:p14="http://schemas.microsoft.com/office/powerpoint/2010/main" val="157595835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Kliknutím lze upravit styl předlohy.</a:t>
            </a:r>
            <a:endParaRPr lang="cs-CZ"/>
          </a:p>
        </p:txBody>
      </p:sp>
      <p:sp>
        <p:nvSpPr>
          <p:cNvPr id="4"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mn-cs"/>
              </a:defRPr>
            </a:lvl1pPr>
          </a:lstStyle>
          <a:p>
            <a:pPr>
              <a:defRPr/>
            </a:pPr>
            <a:fld id="{AA939C1B-14A5-4898-8FEB-DE6427BE2B47}" type="slidenum">
              <a:rPr lang="en-US"/>
              <a:pPr>
                <a:defRPr/>
              </a:pPr>
              <a:t>‹#›</a:t>
            </a:fld>
            <a:endParaRPr lang="en-US"/>
          </a:p>
        </p:txBody>
      </p:sp>
    </p:spTree>
    <p:extLst>
      <p:ext uri="{BB962C8B-B14F-4D97-AF65-F5344CB8AC3E}">
        <p14:creationId xmlns:p14="http://schemas.microsoft.com/office/powerpoint/2010/main" val="190575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mn-cs"/>
              </a:defRPr>
            </a:lvl1pPr>
          </a:lstStyle>
          <a:p>
            <a:pPr>
              <a:defRPr/>
            </a:pPr>
            <a:fld id="{FD588F08-0521-4413-859F-549090DBB493}" type="slidenum">
              <a:rPr lang="en-US"/>
              <a:pPr>
                <a:defRPr/>
              </a:pPr>
              <a:t>‹#›</a:t>
            </a:fld>
            <a:endParaRPr lang="en-US"/>
          </a:p>
        </p:txBody>
      </p:sp>
    </p:spTree>
    <p:extLst>
      <p:ext uri="{BB962C8B-B14F-4D97-AF65-F5344CB8AC3E}">
        <p14:creationId xmlns:p14="http://schemas.microsoft.com/office/powerpoint/2010/main" val="332485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
        <p:nvSpPr>
          <p:cNvPr id="4"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mn-cs"/>
              </a:defRPr>
            </a:lvl1pPr>
          </a:lstStyle>
          <a:p>
            <a:pPr>
              <a:defRPr/>
            </a:pPr>
            <a:fld id="{B729BBDE-CAF6-4F4F-9E58-EDE92EB5D88A}" type="slidenum">
              <a:rPr lang="en-US"/>
              <a:pPr>
                <a:defRPr/>
              </a:pPr>
              <a:t>‹#›</a:t>
            </a:fld>
            <a:endParaRPr lang="en-US"/>
          </a:p>
        </p:txBody>
      </p:sp>
    </p:spTree>
    <p:extLst>
      <p:ext uri="{BB962C8B-B14F-4D97-AF65-F5344CB8AC3E}">
        <p14:creationId xmlns:p14="http://schemas.microsoft.com/office/powerpoint/2010/main" val="3341091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mn-cs"/>
              </a:defRPr>
            </a:lvl1pPr>
          </a:lstStyle>
          <a:p>
            <a:pPr>
              <a:defRPr/>
            </a:pPr>
            <a:fld id="{9639CC46-10B0-4FC9-A5B5-6E2F65A4A237}" type="slidenum">
              <a:rPr lang="en-US"/>
              <a:pPr>
                <a:defRPr/>
              </a:pPr>
              <a:t>‹#›</a:t>
            </a:fld>
            <a:endParaRPr lang="en-US"/>
          </a:p>
        </p:txBody>
      </p:sp>
    </p:spTree>
    <p:extLst>
      <p:ext uri="{BB962C8B-B14F-4D97-AF65-F5344CB8AC3E}">
        <p14:creationId xmlns:p14="http://schemas.microsoft.com/office/powerpoint/2010/main" val="2595793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8"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9" name="Rectangle 6"/>
          <p:cNvSpPr>
            <a:spLocks noGrp="1" noChangeArrowheads="1"/>
          </p:cNvSpPr>
          <p:nvPr>
            <p:ph type="sldNum" sz="quarter" idx="12"/>
          </p:nvPr>
        </p:nvSpPr>
        <p:spPr/>
        <p:txBody>
          <a:bodyPr/>
          <a:lstStyle>
            <a:lvl1pPr>
              <a:defRPr>
                <a:cs typeface="+mn-cs"/>
              </a:defRPr>
            </a:lvl1pPr>
          </a:lstStyle>
          <a:p>
            <a:pPr>
              <a:defRPr/>
            </a:pPr>
            <a:fld id="{6F29FDB2-6417-41E5-9F2A-AF6BCE2FD7EB}" type="slidenum">
              <a:rPr lang="en-US"/>
              <a:pPr>
                <a:defRPr/>
              </a:pPr>
              <a:t>‹#›</a:t>
            </a:fld>
            <a:endParaRPr lang="en-US"/>
          </a:p>
        </p:txBody>
      </p:sp>
    </p:spTree>
    <p:extLst>
      <p:ext uri="{BB962C8B-B14F-4D97-AF65-F5344CB8AC3E}">
        <p14:creationId xmlns:p14="http://schemas.microsoft.com/office/powerpoint/2010/main" val="2889295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4"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mn-cs"/>
              </a:defRPr>
            </a:lvl1pPr>
          </a:lstStyle>
          <a:p>
            <a:pPr>
              <a:defRPr/>
            </a:pPr>
            <a:fld id="{9159FCC1-DD4A-4211-A22E-BB691C89AA1A}" type="slidenum">
              <a:rPr lang="en-US"/>
              <a:pPr>
                <a:defRPr/>
              </a:pPr>
              <a:t>‹#›</a:t>
            </a:fld>
            <a:endParaRPr lang="en-US"/>
          </a:p>
        </p:txBody>
      </p:sp>
    </p:spTree>
    <p:extLst>
      <p:ext uri="{BB962C8B-B14F-4D97-AF65-F5344CB8AC3E}">
        <p14:creationId xmlns:p14="http://schemas.microsoft.com/office/powerpoint/2010/main" val="2881035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3"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4" name="Rectangle 6"/>
          <p:cNvSpPr>
            <a:spLocks noGrp="1" noChangeArrowheads="1"/>
          </p:cNvSpPr>
          <p:nvPr>
            <p:ph type="sldNum" sz="quarter" idx="12"/>
          </p:nvPr>
        </p:nvSpPr>
        <p:spPr/>
        <p:txBody>
          <a:bodyPr/>
          <a:lstStyle>
            <a:lvl1pPr>
              <a:defRPr>
                <a:cs typeface="+mn-cs"/>
              </a:defRPr>
            </a:lvl1pPr>
          </a:lstStyle>
          <a:p>
            <a:pPr>
              <a:defRPr/>
            </a:pPr>
            <a:fld id="{391814AE-47AA-4E03-AFE1-AAD990A29C7A}" type="slidenum">
              <a:rPr lang="en-US"/>
              <a:pPr>
                <a:defRPr/>
              </a:pPr>
              <a:t>‹#›</a:t>
            </a:fld>
            <a:endParaRPr lang="en-US"/>
          </a:p>
        </p:txBody>
      </p:sp>
    </p:spTree>
    <p:extLst>
      <p:ext uri="{BB962C8B-B14F-4D97-AF65-F5344CB8AC3E}">
        <p14:creationId xmlns:p14="http://schemas.microsoft.com/office/powerpoint/2010/main" val="1278505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mn-cs"/>
              </a:defRPr>
            </a:lvl1pPr>
          </a:lstStyle>
          <a:p>
            <a:pPr>
              <a:defRPr/>
            </a:pPr>
            <a:fld id="{42CA4A85-9C93-4771-9DD5-335A33530DD8}" type="slidenum">
              <a:rPr lang="en-US"/>
              <a:pPr>
                <a:defRPr/>
              </a:pPr>
              <a:t>‹#›</a:t>
            </a:fld>
            <a:endParaRPr lang="en-US"/>
          </a:p>
        </p:txBody>
      </p:sp>
    </p:spTree>
    <p:extLst>
      <p:ext uri="{BB962C8B-B14F-4D97-AF65-F5344CB8AC3E}">
        <p14:creationId xmlns:p14="http://schemas.microsoft.com/office/powerpoint/2010/main" val="262665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6"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mn-cs"/>
              </a:defRPr>
            </a:lvl1pPr>
          </a:lstStyle>
          <a:p>
            <a:pPr>
              <a:defRPr/>
            </a:pPr>
            <a:fld id="{794C178D-CA38-451E-9892-5A20F35022D1}" type="slidenum">
              <a:rPr lang="en-US"/>
              <a:pPr>
                <a:defRPr/>
              </a:pPr>
              <a:t>‹#›</a:t>
            </a:fld>
            <a:endParaRPr lang="en-US"/>
          </a:p>
        </p:txBody>
      </p:sp>
    </p:spTree>
    <p:extLst>
      <p:ext uri="{BB962C8B-B14F-4D97-AF65-F5344CB8AC3E}">
        <p14:creationId xmlns:p14="http://schemas.microsoft.com/office/powerpoint/2010/main" val="3187193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mn-cs"/>
              </a:defRPr>
            </a:lvl1pPr>
          </a:lstStyle>
          <a:p>
            <a:pPr>
              <a:defRPr/>
            </a:pPr>
            <a:fld id="{786AE06A-3F18-469B-AC7C-2EB0EB82E6E6}" type="slidenum">
              <a:rPr lang="en-US"/>
              <a:pPr>
                <a:defRPr/>
              </a:pPr>
              <a:t>‹#›</a:t>
            </a:fld>
            <a:endParaRPr lang="en-US"/>
          </a:p>
        </p:txBody>
      </p:sp>
    </p:spTree>
    <p:extLst>
      <p:ext uri="{BB962C8B-B14F-4D97-AF65-F5344CB8AC3E}">
        <p14:creationId xmlns:p14="http://schemas.microsoft.com/office/powerpoint/2010/main" val="224546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p:txBody>
          <a:bodyPr/>
          <a:lstStyle>
            <a:lvl1pPr>
              <a:defRPr>
                <a:cs typeface="+mn-cs"/>
              </a:defRPr>
            </a:lvl1pPr>
          </a:lstStyle>
          <a:p>
            <a:pPr>
              <a:defRPr/>
            </a:pPr>
            <a:fld id="{F5CE19F6-504A-4E43-AD32-07CB5061201D}" type="datetime2">
              <a:rPr lang="cs-CZ"/>
              <a:pPr>
                <a:defRPr/>
              </a:pPr>
              <a:t>středa, 18. listopadu 2015</a:t>
            </a:fld>
            <a:endParaRPr lang="en-US"/>
          </a:p>
        </p:txBody>
      </p:sp>
      <p:sp>
        <p:nvSpPr>
          <p:cNvPr id="5" name="Rectangle 5"/>
          <p:cNvSpPr>
            <a:spLocks noGrp="1" noChangeArrowheads="1"/>
          </p:cNvSpPr>
          <p:nvPr>
            <p:ph type="ftr" sz="quarter" idx="11"/>
          </p:nvPr>
        </p:nvSpPr>
        <p:spPr/>
        <p:txBody>
          <a:bodyPr/>
          <a:lstStyle>
            <a:lvl1pPr>
              <a:defRPr>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mn-cs"/>
              </a:defRPr>
            </a:lvl1pPr>
          </a:lstStyle>
          <a:p>
            <a:pPr>
              <a:defRPr/>
            </a:pPr>
            <a:fld id="{DA34F089-7BFD-4E37-AD33-6A36A3205DC6}" type="slidenum">
              <a:rPr lang="en-US"/>
              <a:pPr>
                <a:defRPr/>
              </a:pPr>
              <a:t>‹#›</a:t>
            </a:fld>
            <a:endParaRPr lang="en-US"/>
          </a:p>
        </p:txBody>
      </p:sp>
    </p:spTree>
    <p:extLst>
      <p:ext uri="{BB962C8B-B14F-4D97-AF65-F5344CB8AC3E}">
        <p14:creationId xmlns:p14="http://schemas.microsoft.com/office/powerpoint/2010/main" val="421721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cs-CZ" smtClean="0"/>
              <a:t>Klepnutím lze upravit styl předlohy nadpisů.</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cs typeface="+mn-cs"/>
              </a:defRPr>
            </a:lvl1pPr>
          </a:lstStyle>
          <a:p>
            <a:pPr>
              <a:defRPr/>
            </a:pPr>
            <a:endParaRPr lang="cs-CZ"/>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cs typeface="+mn-cs"/>
              </a:defRPr>
            </a:lvl1pPr>
          </a:lstStyle>
          <a:p>
            <a:pPr>
              <a:defRPr/>
            </a:pPr>
            <a:endParaRPr lang="cs-CZ"/>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cs typeface="+mn-cs"/>
              </a:defRPr>
            </a:lvl1pPr>
          </a:lstStyle>
          <a:p>
            <a:pPr>
              <a:defRPr/>
            </a:pPr>
            <a:fld id="{E75501DD-F197-4FF4-AA5E-B81D0ECA1581}" type="slidenum">
              <a:rPr lang="cs-CZ"/>
              <a:pPr>
                <a:defRPr/>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cs-CZ" smtClean="0"/>
              <a:t>Click to edit Master title style</a:t>
            </a:r>
          </a:p>
        </p:txBody>
      </p:sp>
      <p:sp>
        <p:nvSpPr>
          <p:cNvPr id="1229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cs typeface="Arial" charset="0"/>
              </a:defRPr>
            </a:lvl1pPr>
          </a:lstStyle>
          <a:p>
            <a:pPr>
              <a:defRPr/>
            </a:pPr>
            <a:fld id="{F5CE19F6-504A-4E43-AD32-07CB5061201D}" type="datetime2">
              <a:rPr lang="cs-CZ" b="0"/>
              <a:pPr>
                <a:defRPr/>
              </a:pPr>
              <a:t>středa, 18. listopadu 2015</a:t>
            </a:fld>
            <a:endParaRPr lang="en-US" b="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cs typeface="Arial" charset="0"/>
              </a:defRPr>
            </a:lvl1pPr>
          </a:lstStyle>
          <a:p>
            <a:pPr>
              <a:defRPr/>
            </a:pPr>
            <a:endParaRPr lang="en-US" b="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cs typeface="Arial" charset="0"/>
              </a:defRPr>
            </a:lvl1pPr>
          </a:lstStyle>
          <a:p>
            <a:pPr>
              <a:defRPr/>
            </a:pPr>
            <a:fld id="{9DF4F763-E00B-4CE4-ADA8-79D829FE7F0D}" type="slidenum">
              <a:rPr lang="en-US" b="0"/>
              <a:pPr>
                <a:defRPr/>
              </a:pPr>
              <a:t>‹#›</a:t>
            </a:fld>
            <a:endParaRPr lang="en-US" b="0"/>
          </a:p>
        </p:txBody>
      </p:sp>
    </p:spTree>
    <p:extLst>
      <p:ext uri="{BB962C8B-B14F-4D97-AF65-F5344CB8AC3E}">
        <p14:creationId xmlns:p14="http://schemas.microsoft.com/office/powerpoint/2010/main" val="2734773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fontAlgn="base">
        <a:spcBef>
          <a:spcPct val="0"/>
        </a:spcBef>
        <a:spcAft>
          <a:spcPct val="0"/>
        </a:spcAft>
        <a:defRPr sz="2800">
          <a:solidFill>
            <a:schemeClr val="tx2"/>
          </a:solidFill>
          <a:latin typeface="Times New Roman" pitchFamily="18" charset="0"/>
        </a:defRPr>
      </a:lvl6pPr>
      <a:lvl7pPr marL="914400" algn="ctr" rtl="0" fontAlgn="base">
        <a:spcBef>
          <a:spcPct val="0"/>
        </a:spcBef>
        <a:spcAft>
          <a:spcPct val="0"/>
        </a:spcAft>
        <a:defRPr sz="2800">
          <a:solidFill>
            <a:schemeClr val="tx2"/>
          </a:solidFill>
          <a:latin typeface="Times New Roman" pitchFamily="18" charset="0"/>
        </a:defRPr>
      </a:lvl7pPr>
      <a:lvl8pPr marL="1371600" algn="ctr" rtl="0" fontAlgn="base">
        <a:spcBef>
          <a:spcPct val="0"/>
        </a:spcBef>
        <a:spcAft>
          <a:spcPct val="0"/>
        </a:spcAft>
        <a:defRPr sz="2800">
          <a:solidFill>
            <a:schemeClr val="tx2"/>
          </a:solidFill>
          <a:latin typeface="Times New Roman" pitchFamily="18" charset="0"/>
        </a:defRPr>
      </a:lvl8pPr>
      <a:lvl9pPr marL="1828800" algn="ctr" rtl="0" fontAlgn="base">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Font typeface="Wingdings" pitchFamily="2" charset="2"/>
        <a:buChar char="Ø"/>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Group 32"/>
          <p:cNvGrpSpPr>
            <a:grpSpLocks/>
          </p:cNvGrpSpPr>
          <p:nvPr/>
        </p:nvGrpSpPr>
        <p:grpSpPr bwMode="auto">
          <a:xfrm>
            <a:off x="304800" y="0"/>
            <a:ext cx="8839200" cy="1352550"/>
            <a:chOff x="192" y="0"/>
            <a:chExt cx="5568" cy="852"/>
          </a:xfrm>
        </p:grpSpPr>
        <p:pic>
          <p:nvPicPr>
            <p:cNvPr id="2055" name="Picture 26"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 y="0"/>
              <a:ext cx="5568" cy="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Text Box 10"/>
            <p:cNvSpPr txBox="1">
              <a:spLocks noChangeArrowheads="1"/>
            </p:cNvSpPr>
            <p:nvPr/>
          </p:nvSpPr>
          <p:spPr bwMode="auto">
            <a:xfrm>
              <a:off x="272" y="90"/>
              <a:ext cx="22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cs typeface="Arial" charset="0"/>
                </a:defRPr>
              </a:lvl1pPr>
              <a:lvl2pPr marL="742950" indent="-285750" eaLnBrk="0" hangingPunct="0">
                <a:defRPr sz="1200" b="1">
                  <a:solidFill>
                    <a:schemeClr val="tx1"/>
                  </a:solidFill>
                  <a:latin typeface="Tahoma" pitchFamily="34" charset="0"/>
                  <a:cs typeface="Arial" charset="0"/>
                </a:defRPr>
              </a:lvl2pPr>
              <a:lvl3pPr marL="1143000" indent="-228600" eaLnBrk="0" hangingPunct="0">
                <a:defRPr sz="1200" b="1">
                  <a:solidFill>
                    <a:schemeClr val="tx1"/>
                  </a:solidFill>
                  <a:latin typeface="Tahoma" pitchFamily="34" charset="0"/>
                  <a:cs typeface="Arial" charset="0"/>
                </a:defRPr>
              </a:lvl3pPr>
              <a:lvl4pPr marL="1600200" indent="-228600" eaLnBrk="0" hangingPunct="0">
                <a:defRPr sz="1200" b="1">
                  <a:solidFill>
                    <a:schemeClr val="tx1"/>
                  </a:solidFill>
                  <a:latin typeface="Tahoma" pitchFamily="34" charset="0"/>
                  <a:cs typeface="Arial" charset="0"/>
                </a:defRPr>
              </a:lvl4pPr>
              <a:lvl5pPr marL="2057400" indent="-228600" eaLnBrk="0" hangingPunct="0">
                <a:defRPr sz="1200" b="1">
                  <a:solidFill>
                    <a:schemeClr val="tx1"/>
                  </a:solidFill>
                  <a:latin typeface="Tahoma" pitchFamily="34" charset="0"/>
                  <a:cs typeface="Arial" charset="0"/>
                </a:defRPr>
              </a:lvl5pPr>
              <a:lvl6pPr marL="2514600" indent="-228600" eaLnBrk="0" fontAlgn="base" hangingPunct="0">
                <a:spcBef>
                  <a:spcPct val="0"/>
                </a:spcBef>
                <a:spcAft>
                  <a:spcPct val="0"/>
                </a:spcAft>
                <a:defRPr sz="1200" b="1">
                  <a:solidFill>
                    <a:schemeClr val="tx1"/>
                  </a:solidFill>
                  <a:latin typeface="Tahoma" pitchFamily="34" charset="0"/>
                  <a:cs typeface="Arial" charset="0"/>
                </a:defRPr>
              </a:lvl6pPr>
              <a:lvl7pPr marL="2971800" indent="-228600" eaLnBrk="0" fontAlgn="base" hangingPunct="0">
                <a:spcBef>
                  <a:spcPct val="0"/>
                </a:spcBef>
                <a:spcAft>
                  <a:spcPct val="0"/>
                </a:spcAft>
                <a:defRPr sz="1200" b="1">
                  <a:solidFill>
                    <a:schemeClr val="tx1"/>
                  </a:solidFill>
                  <a:latin typeface="Tahoma" pitchFamily="34" charset="0"/>
                  <a:cs typeface="Arial" charset="0"/>
                </a:defRPr>
              </a:lvl7pPr>
              <a:lvl8pPr marL="3429000" indent="-228600" eaLnBrk="0" fontAlgn="base" hangingPunct="0">
                <a:spcBef>
                  <a:spcPct val="0"/>
                </a:spcBef>
                <a:spcAft>
                  <a:spcPct val="0"/>
                </a:spcAft>
                <a:defRPr sz="1200" b="1">
                  <a:solidFill>
                    <a:schemeClr val="tx1"/>
                  </a:solidFill>
                  <a:latin typeface="Tahoma" pitchFamily="34" charset="0"/>
                  <a:cs typeface="Arial" charset="0"/>
                </a:defRPr>
              </a:lvl8pPr>
              <a:lvl9pPr marL="3886200" indent="-228600" eaLnBrk="0" fontAlgn="base" hangingPunct="0">
                <a:spcBef>
                  <a:spcPct val="0"/>
                </a:spcBef>
                <a:spcAft>
                  <a:spcPct val="0"/>
                </a:spcAft>
                <a:defRPr sz="1200" b="1">
                  <a:solidFill>
                    <a:schemeClr val="tx1"/>
                  </a:solidFill>
                  <a:latin typeface="Tahoma" pitchFamily="34" charset="0"/>
                  <a:cs typeface="Arial" charset="0"/>
                </a:defRPr>
              </a:lvl9pPr>
            </a:lstStyle>
            <a:p>
              <a:pPr eaLnBrk="1" hangingPunct="1"/>
              <a:r>
                <a:rPr lang="cs-CZ">
                  <a:solidFill>
                    <a:schemeClr val="bg1"/>
                  </a:solidFill>
                </a:rPr>
                <a:t>ČESKÁ SPRÁVA SOCIÁLNÍHO ZABEZPEČENÍ</a:t>
              </a:r>
            </a:p>
          </p:txBody>
        </p:sp>
      </p:grpSp>
      <p:sp>
        <p:nvSpPr>
          <p:cNvPr id="13316" name="Text Box 13"/>
          <p:cNvSpPr txBox="1">
            <a:spLocks noChangeArrowheads="1"/>
          </p:cNvSpPr>
          <p:nvPr/>
        </p:nvSpPr>
        <p:spPr bwMode="auto">
          <a:xfrm>
            <a:off x="358775" y="1557338"/>
            <a:ext cx="860571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algn="ctr"/>
            <a:r>
              <a:rPr lang="cs-CZ" sz="4400" dirty="0" smtClean="0"/>
              <a:t>Parametrické nebo paradigmatické  změny LPS ?</a:t>
            </a:r>
            <a:endParaRPr lang="cs-CZ" sz="1800" spc="150" dirty="0">
              <a:cs typeface="+mn-cs"/>
            </a:endParaRPr>
          </a:p>
        </p:txBody>
      </p:sp>
      <p:sp>
        <p:nvSpPr>
          <p:cNvPr id="2053" name="Text Box 43"/>
          <p:cNvSpPr txBox="1">
            <a:spLocks noChangeArrowheads="1"/>
          </p:cNvSpPr>
          <p:nvPr/>
        </p:nvSpPr>
        <p:spPr bwMode="auto">
          <a:xfrm>
            <a:off x="1342231" y="5445224"/>
            <a:ext cx="52181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200" b="1">
                <a:solidFill>
                  <a:schemeClr val="tx1"/>
                </a:solidFill>
                <a:latin typeface="Tahoma" pitchFamily="34" charset="0"/>
                <a:cs typeface="Arial" charset="0"/>
              </a:defRPr>
            </a:lvl1pPr>
            <a:lvl2pPr marL="742950" indent="-285750" eaLnBrk="0" hangingPunct="0">
              <a:defRPr sz="1200" b="1">
                <a:solidFill>
                  <a:schemeClr val="tx1"/>
                </a:solidFill>
                <a:latin typeface="Tahoma" pitchFamily="34" charset="0"/>
                <a:cs typeface="Arial" charset="0"/>
              </a:defRPr>
            </a:lvl2pPr>
            <a:lvl3pPr marL="1143000" indent="-228600" eaLnBrk="0" hangingPunct="0">
              <a:defRPr sz="1200" b="1">
                <a:solidFill>
                  <a:schemeClr val="tx1"/>
                </a:solidFill>
                <a:latin typeface="Tahoma" pitchFamily="34" charset="0"/>
                <a:cs typeface="Arial" charset="0"/>
              </a:defRPr>
            </a:lvl3pPr>
            <a:lvl4pPr marL="1600200" indent="-228600" eaLnBrk="0" hangingPunct="0">
              <a:defRPr sz="1200" b="1">
                <a:solidFill>
                  <a:schemeClr val="tx1"/>
                </a:solidFill>
                <a:latin typeface="Tahoma" pitchFamily="34" charset="0"/>
                <a:cs typeface="Arial" charset="0"/>
              </a:defRPr>
            </a:lvl4pPr>
            <a:lvl5pPr marL="2057400" indent="-228600" eaLnBrk="0" hangingPunct="0">
              <a:defRPr sz="1200" b="1">
                <a:solidFill>
                  <a:schemeClr val="tx1"/>
                </a:solidFill>
                <a:latin typeface="Tahoma" pitchFamily="34" charset="0"/>
                <a:cs typeface="Arial" charset="0"/>
              </a:defRPr>
            </a:lvl5pPr>
            <a:lvl6pPr marL="2514600" indent="-228600" eaLnBrk="0" fontAlgn="base" hangingPunct="0">
              <a:spcBef>
                <a:spcPct val="0"/>
              </a:spcBef>
              <a:spcAft>
                <a:spcPct val="0"/>
              </a:spcAft>
              <a:defRPr sz="1200" b="1">
                <a:solidFill>
                  <a:schemeClr val="tx1"/>
                </a:solidFill>
                <a:latin typeface="Tahoma" pitchFamily="34" charset="0"/>
                <a:cs typeface="Arial" charset="0"/>
              </a:defRPr>
            </a:lvl6pPr>
            <a:lvl7pPr marL="2971800" indent="-228600" eaLnBrk="0" fontAlgn="base" hangingPunct="0">
              <a:spcBef>
                <a:spcPct val="0"/>
              </a:spcBef>
              <a:spcAft>
                <a:spcPct val="0"/>
              </a:spcAft>
              <a:defRPr sz="1200" b="1">
                <a:solidFill>
                  <a:schemeClr val="tx1"/>
                </a:solidFill>
                <a:latin typeface="Tahoma" pitchFamily="34" charset="0"/>
                <a:cs typeface="Arial" charset="0"/>
              </a:defRPr>
            </a:lvl7pPr>
            <a:lvl8pPr marL="3429000" indent="-228600" eaLnBrk="0" fontAlgn="base" hangingPunct="0">
              <a:spcBef>
                <a:spcPct val="0"/>
              </a:spcBef>
              <a:spcAft>
                <a:spcPct val="0"/>
              </a:spcAft>
              <a:defRPr sz="1200" b="1">
                <a:solidFill>
                  <a:schemeClr val="tx1"/>
                </a:solidFill>
                <a:latin typeface="Tahoma" pitchFamily="34" charset="0"/>
                <a:cs typeface="Arial" charset="0"/>
              </a:defRPr>
            </a:lvl8pPr>
            <a:lvl9pPr marL="3886200" indent="-228600" eaLnBrk="0" fontAlgn="base" hangingPunct="0">
              <a:spcBef>
                <a:spcPct val="0"/>
              </a:spcBef>
              <a:spcAft>
                <a:spcPct val="0"/>
              </a:spcAft>
              <a:defRPr sz="1200" b="1">
                <a:solidFill>
                  <a:schemeClr val="tx1"/>
                </a:solidFill>
                <a:latin typeface="Tahoma" pitchFamily="34" charset="0"/>
                <a:cs typeface="Arial" charset="0"/>
              </a:defRPr>
            </a:lvl9pPr>
          </a:lstStyle>
          <a:p>
            <a:pPr algn="ctr" eaLnBrk="1" hangingPunct="1"/>
            <a:r>
              <a:rPr lang="cs-CZ" sz="1800" b="0" dirty="0" smtClean="0"/>
              <a:t>Rostislav Čevela</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7" y="3716634"/>
            <a:ext cx="23336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p:cNvSpPr txBox="1"/>
          <p:nvPr/>
        </p:nvSpPr>
        <p:spPr>
          <a:xfrm>
            <a:off x="3203848" y="3987710"/>
            <a:ext cx="2376264" cy="276999"/>
          </a:xfrm>
          <a:prstGeom prst="rect">
            <a:avLst/>
          </a:prstGeom>
          <a:noFill/>
        </p:spPr>
        <p:txBody>
          <a:bodyPr wrap="square" rtlCol="0">
            <a:spAutoFit/>
          </a:bodyPr>
          <a:lstStyle/>
          <a:p>
            <a:pPr algn="ctr"/>
            <a:r>
              <a:rPr lang="cs-CZ" b="0" dirty="0" smtClean="0"/>
              <a:t>18. listopadu 2015</a:t>
            </a:r>
            <a:endParaRPr lang="cs-CZ" b="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4653136"/>
            <a:ext cx="1792287" cy="177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81867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8"/>
          <p:cNvSpPr txBox="1">
            <a:spLocks noChangeArrowheads="1"/>
          </p:cNvSpPr>
          <p:nvPr/>
        </p:nvSpPr>
        <p:spPr bwMode="auto">
          <a:xfrm>
            <a:off x="358775" y="1798638"/>
            <a:ext cx="853440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384175" algn="l"/>
              </a:tabLst>
              <a:defRPr sz="1200" b="1">
                <a:solidFill>
                  <a:schemeClr val="tx1"/>
                </a:solidFill>
                <a:latin typeface="Tahoma" pitchFamily="34" charset="0"/>
              </a:defRPr>
            </a:lvl1pPr>
            <a:lvl2pPr marL="742950" indent="-285750" eaLnBrk="0" hangingPunct="0">
              <a:tabLst>
                <a:tab pos="384175" algn="l"/>
              </a:tabLst>
              <a:defRPr sz="1200" b="1">
                <a:solidFill>
                  <a:schemeClr val="tx1"/>
                </a:solidFill>
                <a:latin typeface="Tahoma" pitchFamily="34" charset="0"/>
              </a:defRPr>
            </a:lvl2pPr>
            <a:lvl3pPr marL="1143000" indent="-228600" eaLnBrk="0" hangingPunct="0">
              <a:tabLst>
                <a:tab pos="384175" algn="l"/>
              </a:tabLst>
              <a:defRPr sz="1200" b="1">
                <a:solidFill>
                  <a:schemeClr val="tx1"/>
                </a:solidFill>
                <a:latin typeface="Tahoma" pitchFamily="34" charset="0"/>
              </a:defRPr>
            </a:lvl3pPr>
            <a:lvl4pPr marL="1600200" indent="-228600" eaLnBrk="0" hangingPunct="0">
              <a:tabLst>
                <a:tab pos="384175" algn="l"/>
              </a:tabLst>
              <a:defRPr sz="1200" b="1">
                <a:solidFill>
                  <a:schemeClr val="tx1"/>
                </a:solidFill>
                <a:latin typeface="Tahoma" pitchFamily="34" charset="0"/>
              </a:defRPr>
            </a:lvl4pPr>
            <a:lvl5pPr marL="2057400" indent="-228600" eaLnBrk="0" hangingPunct="0">
              <a:tabLst>
                <a:tab pos="384175" algn="l"/>
              </a:tabLst>
              <a:defRPr sz="1200" b="1">
                <a:solidFill>
                  <a:schemeClr val="tx1"/>
                </a:solidFill>
                <a:latin typeface="Tahoma" pitchFamily="34" charset="0"/>
              </a:defRPr>
            </a:lvl5pPr>
            <a:lvl6pPr marL="2514600" indent="-228600" eaLnBrk="0" fontAlgn="base" hangingPunct="0">
              <a:spcBef>
                <a:spcPct val="0"/>
              </a:spcBef>
              <a:spcAft>
                <a:spcPct val="0"/>
              </a:spcAft>
              <a:tabLst>
                <a:tab pos="384175" algn="l"/>
              </a:tabLst>
              <a:defRPr sz="1200" b="1">
                <a:solidFill>
                  <a:schemeClr val="tx1"/>
                </a:solidFill>
                <a:latin typeface="Tahoma" pitchFamily="34" charset="0"/>
              </a:defRPr>
            </a:lvl6pPr>
            <a:lvl7pPr marL="2971800" indent="-228600" eaLnBrk="0" fontAlgn="base" hangingPunct="0">
              <a:spcBef>
                <a:spcPct val="0"/>
              </a:spcBef>
              <a:spcAft>
                <a:spcPct val="0"/>
              </a:spcAft>
              <a:tabLst>
                <a:tab pos="384175" algn="l"/>
              </a:tabLst>
              <a:defRPr sz="1200" b="1">
                <a:solidFill>
                  <a:schemeClr val="tx1"/>
                </a:solidFill>
                <a:latin typeface="Tahoma" pitchFamily="34" charset="0"/>
              </a:defRPr>
            </a:lvl7pPr>
            <a:lvl8pPr marL="3429000" indent="-228600" eaLnBrk="0" fontAlgn="base" hangingPunct="0">
              <a:spcBef>
                <a:spcPct val="0"/>
              </a:spcBef>
              <a:spcAft>
                <a:spcPct val="0"/>
              </a:spcAft>
              <a:tabLst>
                <a:tab pos="384175" algn="l"/>
              </a:tabLst>
              <a:defRPr sz="1200" b="1">
                <a:solidFill>
                  <a:schemeClr val="tx1"/>
                </a:solidFill>
                <a:latin typeface="Tahoma" pitchFamily="34" charset="0"/>
              </a:defRPr>
            </a:lvl8pPr>
            <a:lvl9pPr marL="3886200" indent="-228600" eaLnBrk="0" fontAlgn="base" hangingPunct="0">
              <a:spcBef>
                <a:spcPct val="0"/>
              </a:spcBef>
              <a:spcAft>
                <a:spcPct val="0"/>
              </a:spcAft>
              <a:tabLst>
                <a:tab pos="384175" algn="l"/>
              </a:tabLst>
              <a:defRPr sz="1200" b="1">
                <a:solidFill>
                  <a:schemeClr val="tx1"/>
                </a:solidFill>
                <a:latin typeface="Tahoma" pitchFamily="34" charset="0"/>
              </a:defRPr>
            </a:lvl9pPr>
          </a:lstStyle>
          <a:p>
            <a:pPr marL="457200" indent="-457200" eaLnBrk="1" hangingPunct="1">
              <a:lnSpc>
                <a:spcPct val="190000"/>
              </a:lnSpc>
              <a:buFont typeface="+mj-lt"/>
              <a:buAutoNum type="arabicParenR"/>
            </a:pPr>
            <a:r>
              <a:rPr lang="cs-CZ" sz="2000" b="0" dirty="0" smtClean="0"/>
              <a:t>Parametrická  </a:t>
            </a:r>
            <a:r>
              <a:rPr lang="cs-CZ" sz="2000" b="0" dirty="0"/>
              <a:t>a </a:t>
            </a:r>
            <a:r>
              <a:rPr lang="cs-CZ" sz="2000" b="0" dirty="0" smtClean="0"/>
              <a:t>paradigmatická </a:t>
            </a:r>
            <a:r>
              <a:rPr lang="cs-CZ" sz="2000" b="0" dirty="0"/>
              <a:t>změna</a:t>
            </a:r>
          </a:p>
          <a:p>
            <a:pPr marL="457200" indent="-457200" eaLnBrk="1" hangingPunct="1">
              <a:lnSpc>
                <a:spcPct val="190000"/>
              </a:lnSpc>
              <a:buFont typeface="+mj-lt"/>
              <a:buAutoNum type="arabicParenR"/>
            </a:pPr>
            <a:r>
              <a:rPr lang="cs-CZ" sz="2000" b="0" dirty="0" smtClean="0"/>
              <a:t>Vývoj </a:t>
            </a:r>
            <a:r>
              <a:rPr lang="cs-CZ" sz="2000" b="0" dirty="0"/>
              <a:t>posudkové činnosti v historii </a:t>
            </a:r>
          </a:p>
          <a:p>
            <a:pPr marL="457200" indent="-457200" eaLnBrk="1" hangingPunct="1">
              <a:lnSpc>
                <a:spcPct val="190000"/>
              </a:lnSpc>
              <a:buFont typeface="+mj-lt"/>
              <a:buAutoNum type="arabicParenR"/>
            </a:pPr>
            <a:r>
              <a:rPr lang="cs-CZ" sz="2000" b="0" dirty="0"/>
              <a:t>Posudková činnost v 21. </a:t>
            </a:r>
            <a:r>
              <a:rPr lang="cs-CZ" sz="2000" b="0" dirty="0" smtClean="0"/>
              <a:t>století</a:t>
            </a:r>
          </a:p>
          <a:p>
            <a:pPr marL="457200" indent="-457200" eaLnBrk="1" hangingPunct="1">
              <a:lnSpc>
                <a:spcPct val="190000"/>
              </a:lnSpc>
              <a:buFont typeface="+mj-lt"/>
              <a:buAutoNum type="arabicParenR"/>
            </a:pPr>
            <a:r>
              <a:rPr lang="cs-CZ" sz="2000" b="0" dirty="0" smtClean="0"/>
              <a:t>Udržitelnost systému</a:t>
            </a:r>
            <a:endParaRPr lang="cs-CZ" sz="2000" b="0" dirty="0"/>
          </a:p>
          <a:p>
            <a:pPr eaLnBrk="1" hangingPunct="1">
              <a:lnSpc>
                <a:spcPct val="190000"/>
              </a:lnSpc>
            </a:pPr>
            <a:endParaRPr lang="cs-CZ" sz="2000" b="0" dirty="0" smtClean="0"/>
          </a:p>
          <a:p>
            <a:pPr eaLnBrk="1" hangingPunct="1">
              <a:lnSpc>
                <a:spcPct val="190000"/>
              </a:lnSpc>
            </a:pPr>
            <a:r>
              <a:rPr lang="cs-CZ" sz="2000" b="0" dirty="0" smtClean="0"/>
              <a:t>  </a:t>
            </a:r>
            <a:endParaRPr lang="cs-CZ" sz="2000" b="0" dirty="0"/>
          </a:p>
          <a:p>
            <a:pPr eaLnBrk="1" hangingPunct="1">
              <a:lnSpc>
                <a:spcPct val="190000"/>
              </a:lnSpc>
            </a:pPr>
            <a:r>
              <a:rPr lang="cs-CZ" sz="2000" b="0" dirty="0"/>
              <a:t>	</a:t>
            </a:r>
          </a:p>
        </p:txBody>
      </p:sp>
      <p:sp>
        <p:nvSpPr>
          <p:cNvPr id="3075"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ABEA48FD-8B0F-4BCD-892E-99A6BDBD6E78}" type="slidenum">
              <a:rPr lang="cs-CZ" sz="1400" b="0" smtClean="0">
                <a:cs typeface="Tahoma" pitchFamily="34" charset="0"/>
              </a:rPr>
              <a:pPr eaLnBrk="1" hangingPunct="1"/>
              <a:t>2</a:t>
            </a:fld>
            <a:endParaRPr lang="cs-CZ" sz="1400" b="0" smtClean="0">
              <a:cs typeface="Tahoma" pitchFamily="34" charset="0"/>
            </a:endParaRPr>
          </a:p>
        </p:txBody>
      </p:sp>
      <p:pic>
        <p:nvPicPr>
          <p:cNvPr id="3076"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chemeClr val="bg1"/>
                </a:solidFill>
              </a:rPr>
              <a:t>ČESKÁ SPRÁVA SOCIÁLNÍHO ZABEZPEČENÍ</a:t>
            </a:r>
          </a:p>
        </p:txBody>
      </p:sp>
      <p:sp>
        <p:nvSpPr>
          <p:cNvPr id="3078" name="Text Box 6"/>
          <p:cNvSpPr txBox="1">
            <a:spLocks noChangeArrowheads="1"/>
          </p:cNvSpPr>
          <p:nvPr/>
        </p:nvSpPr>
        <p:spPr bwMode="auto">
          <a:xfrm>
            <a:off x="431800" y="863600"/>
            <a:ext cx="9921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a:t>Obsah</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850799"/>
            <a:ext cx="28575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84161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ástupný symbol pro obsah 2"/>
          <p:cNvSpPr>
            <a:spLocks noGrp="1"/>
          </p:cNvSpPr>
          <p:nvPr>
            <p:ph idx="1"/>
          </p:nvPr>
        </p:nvSpPr>
        <p:spPr>
          <a:xfrm>
            <a:off x="457200" y="1484784"/>
            <a:ext cx="8229600" cy="4896966"/>
          </a:xfrm>
        </p:spPr>
        <p:txBody>
          <a:bodyPr/>
          <a:lstStyle/>
          <a:p>
            <a:pPr algn="just">
              <a:lnSpc>
                <a:spcPct val="150000"/>
              </a:lnSpc>
            </a:pPr>
            <a:r>
              <a:rPr lang="cs-CZ" sz="2000" dirty="0">
                <a:latin typeface="Tahoma" pitchFamily="34" charset="0"/>
                <a:cs typeface="Tahoma" pitchFamily="34" charset="0"/>
              </a:rPr>
              <a:t>Změna pravidla beze změny systému </a:t>
            </a:r>
            <a:r>
              <a:rPr lang="cs-CZ" sz="2000" dirty="0" smtClean="0">
                <a:latin typeface="Tahoma" pitchFamily="34" charset="0"/>
                <a:cs typeface="Tahoma" pitchFamily="34" charset="0"/>
              </a:rPr>
              <a:t> </a:t>
            </a:r>
          </a:p>
          <a:p>
            <a:pPr algn="just">
              <a:lnSpc>
                <a:spcPct val="150000"/>
              </a:lnSpc>
            </a:pPr>
            <a:r>
              <a:rPr lang="cs-CZ" sz="2000" dirty="0" smtClean="0">
                <a:latin typeface="Tahoma" pitchFamily="34" charset="0"/>
                <a:cs typeface="Tahoma" pitchFamily="34" charset="0"/>
              </a:rPr>
              <a:t>Změna určitého parametru v nastavení </a:t>
            </a:r>
          </a:p>
          <a:p>
            <a:pPr algn="just">
              <a:lnSpc>
                <a:spcPct val="150000"/>
              </a:lnSpc>
            </a:pPr>
            <a:r>
              <a:rPr lang="cs-CZ" sz="2000" dirty="0" smtClean="0">
                <a:latin typeface="Tahoma" pitchFamily="34" charset="0"/>
                <a:cs typeface="Tahoma" pitchFamily="34" charset="0"/>
              </a:rPr>
              <a:t>Např. změna věkové </a:t>
            </a:r>
            <a:r>
              <a:rPr lang="cs-CZ" sz="2000" dirty="0">
                <a:latin typeface="Tahoma" pitchFamily="34" charset="0"/>
                <a:cs typeface="Tahoma" pitchFamily="34" charset="0"/>
              </a:rPr>
              <a:t>hranice zvýšení důchodového věku, změna podmínek předčasného důchodu, změna pojistné sazby atd</a:t>
            </a:r>
            <a:r>
              <a:rPr lang="cs-CZ" sz="2000" dirty="0" smtClean="0">
                <a:latin typeface="Tahoma" pitchFamily="34" charset="0"/>
                <a:cs typeface="Tahoma" pitchFamily="34" charset="0"/>
              </a:rPr>
              <a:t>.</a:t>
            </a:r>
          </a:p>
          <a:p>
            <a:pPr algn="just">
              <a:lnSpc>
                <a:spcPct val="150000"/>
              </a:lnSpc>
            </a:pPr>
            <a:r>
              <a:rPr lang="cs-CZ" sz="2000" dirty="0">
                <a:latin typeface="Tahoma" pitchFamily="34" charset="0"/>
                <a:cs typeface="Tahoma" pitchFamily="34" charset="0"/>
              </a:rPr>
              <a:t>Změna procentuální výše míry poklesu pracovní schopnosti požadované pro přiznání  daného stupně invalidity</a:t>
            </a:r>
          </a:p>
          <a:p>
            <a:pPr algn="just">
              <a:lnSpc>
                <a:spcPct val="150000"/>
              </a:lnSpc>
            </a:pPr>
            <a:r>
              <a:rPr lang="cs-CZ" sz="2000" dirty="0" smtClean="0">
                <a:latin typeface="Tahoma" pitchFamily="34" charset="0"/>
                <a:cs typeface="Tahoma" pitchFamily="34" charset="0"/>
              </a:rPr>
              <a:t>Změna  počtu aktivit/úkonů  u jednotlivých základních životních potřeb při posuzování stupně závislosti (</a:t>
            </a:r>
            <a:r>
              <a:rPr lang="cs-CZ" sz="2000" dirty="0" err="1" smtClean="0">
                <a:latin typeface="Tahoma" pitchFamily="34" charset="0"/>
                <a:cs typeface="Tahoma" pitchFamily="34" charset="0"/>
              </a:rPr>
              <a:t>PnP</a:t>
            </a:r>
            <a:r>
              <a:rPr lang="cs-CZ" sz="2000" dirty="0" smtClean="0">
                <a:latin typeface="Tahoma" pitchFamily="34" charset="0"/>
                <a:cs typeface="Tahoma" pitchFamily="34" charset="0"/>
              </a:rPr>
              <a:t>)</a:t>
            </a:r>
          </a:p>
        </p:txBody>
      </p:sp>
      <p:sp>
        <p:nvSpPr>
          <p:cNvPr id="4100"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27862D29-5EB5-4B99-8D20-F1848C81BE5B}" type="slidenum">
              <a:rPr lang="cs-CZ" sz="1400" b="0" smtClean="0">
                <a:solidFill>
                  <a:srgbClr val="000000"/>
                </a:solidFill>
                <a:cs typeface="Tahoma" pitchFamily="34" charset="0"/>
              </a:rPr>
              <a:pPr eaLnBrk="1" hangingPunct="1"/>
              <a:t>3</a:t>
            </a:fld>
            <a:endParaRPr lang="cs-CZ" sz="1400" b="0" smtClean="0">
              <a:solidFill>
                <a:srgbClr val="000000"/>
              </a:solidFill>
              <a:cs typeface="Tahoma" pitchFamily="34" charset="0"/>
            </a:endParaRPr>
          </a:p>
        </p:txBody>
      </p:sp>
      <p:pic>
        <p:nvPicPr>
          <p:cNvPr id="4101"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4103" name="Text Box 6"/>
          <p:cNvSpPr txBox="1">
            <a:spLocks noChangeArrowheads="1"/>
          </p:cNvSpPr>
          <p:nvPr/>
        </p:nvSpPr>
        <p:spPr bwMode="auto">
          <a:xfrm>
            <a:off x="431800" y="863600"/>
            <a:ext cx="28296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smtClean="0">
                <a:solidFill>
                  <a:srgbClr val="000000"/>
                </a:solidFill>
              </a:rPr>
              <a:t>Parametrická změna</a:t>
            </a:r>
            <a:endParaRPr lang="cs-CZ" sz="2000" dirty="0">
              <a:solidFill>
                <a:srgbClr val="000000"/>
              </a:solidFill>
            </a:endParaRPr>
          </a:p>
        </p:txBody>
      </p:sp>
    </p:spTree>
    <p:extLst>
      <p:ext uri="{BB962C8B-B14F-4D97-AF65-F5344CB8AC3E}">
        <p14:creationId xmlns:p14="http://schemas.microsoft.com/office/powerpoint/2010/main" val="223730617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Zástupný symbol pro obsah 2"/>
          <p:cNvSpPr>
            <a:spLocks noGrp="1"/>
          </p:cNvSpPr>
          <p:nvPr>
            <p:ph idx="1"/>
          </p:nvPr>
        </p:nvSpPr>
        <p:spPr>
          <a:xfrm>
            <a:off x="251520" y="1352550"/>
            <a:ext cx="8712968" cy="5316810"/>
          </a:xfrm>
        </p:spPr>
        <p:txBody>
          <a:bodyPr/>
          <a:lstStyle/>
          <a:p>
            <a:pPr algn="just">
              <a:lnSpc>
                <a:spcPct val="150000"/>
              </a:lnSpc>
            </a:pPr>
            <a:r>
              <a:rPr lang="cs-CZ" sz="2000" dirty="0">
                <a:latin typeface="Tahoma" pitchFamily="34" charset="0"/>
                <a:cs typeface="Tahoma" pitchFamily="34" charset="0"/>
              </a:rPr>
              <a:t>Paradigma (z řeckého </a:t>
            </a:r>
            <a:r>
              <a:rPr lang="el-GR" sz="2000" dirty="0">
                <a:latin typeface="Tahoma" pitchFamily="34" charset="0"/>
                <a:cs typeface="Tahoma" pitchFamily="34" charset="0"/>
              </a:rPr>
              <a:t>παράδειγμα </a:t>
            </a:r>
            <a:r>
              <a:rPr lang="cs-CZ" sz="2000" dirty="0" err="1">
                <a:latin typeface="Tahoma" pitchFamily="34" charset="0"/>
                <a:cs typeface="Tahoma" pitchFamily="34" charset="0"/>
              </a:rPr>
              <a:t>parádeigma</a:t>
            </a:r>
            <a:r>
              <a:rPr lang="cs-CZ" sz="2000" dirty="0">
                <a:latin typeface="Tahoma" pitchFamily="34" charset="0"/>
                <a:cs typeface="Tahoma" pitchFamily="34" charset="0"/>
              </a:rPr>
              <a:t> = vzor, příklad, model) je určitý vzor vztahů či vzorec </a:t>
            </a:r>
            <a:r>
              <a:rPr lang="cs-CZ" sz="2000" dirty="0" smtClean="0">
                <a:latin typeface="Tahoma" pitchFamily="34" charset="0"/>
                <a:cs typeface="Tahoma" pitchFamily="34" charset="0"/>
              </a:rPr>
              <a:t>myšlení</a:t>
            </a:r>
            <a:r>
              <a:rPr lang="cs-CZ" sz="2000" dirty="0" smtClean="0"/>
              <a:t> </a:t>
            </a:r>
          </a:p>
          <a:p>
            <a:pPr algn="just">
              <a:lnSpc>
                <a:spcPct val="150000"/>
              </a:lnSpc>
            </a:pPr>
            <a:r>
              <a:rPr lang="cs-CZ" sz="2000" dirty="0" smtClean="0">
                <a:latin typeface="Tahoma" pitchFamily="34" charset="0"/>
                <a:cs typeface="Tahoma" pitchFamily="34" charset="0"/>
              </a:rPr>
              <a:t>Změna </a:t>
            </a:r>
            <a:r>
              <a:rPr lang="cs-CZ" sz="2000" dirty="0">
                <a:latin typeface="Tahoma" pitchFamily="34" charset="0"/>
                <a:cs typeface="Tahoma" pitchFamily="34" charset="0"/>
              </a:rPr>
              <a:t>systémová – kompletní </a:t>
            </a:r>
            <a:r>
              <a:rPr lang="cs-CZ" sz="2000" dirty="0" smtClean="0">
                <a:latin typeface="Tahoma" pitchFamily="34" charset="0"/>
                <a:cs typeface="Tahoma" pitchFamily="34" charset="0"/>
              </a:rPr>
              <a:t> a zásadní transformace systému</a:t>
            </a:r>
          </a:p>
          <a:p>
            <a:pPr algn="just">
              <a:lnSpc>
                <a:spcPct val="150000"/>
              </a:lnSpc>
            </a:pPr>
            <a:r>
              <a:rPr lang="cs-CZ" sz="2000" dirty="0" smtClean="0">
                <a:latin typeface="Tahoma" pitchFamily="34" charset="0"/>
                <a:cs typeface="Tahoma" pitchFamily="34" charset="0"/>
              </a:rPr>
              <a:t>Např. zavedení nemocenského pojištění před 90. lety </a:t>
            </a:r>
            <a:r>
              <a:rPr lang="cs-CZ" sz="2000" dirty="0" smtClean="0"/>
              <a:t>zákonem </a:t>
            </a:r>
            <a:r>
              <a:rPr lang="cs-CZ" sz="2000" dirty="0"/>
              <a:t>č. 221 roku </a:t>
            </a:r>
            <a:r>
              <a:rPr lang="cs-CZ" sz="2000" dirty="0" smtClean="0"/>
              <a:t>1924 o </a:t>
            </a:r>
            <a:r>
              <a:rPr lang="cs-CZ" sz="2000" dirty="0"/>
              <a:t>pojištění zaměstnanců pro případ nemoci, invalidity a </a:t>
            </a:r>
            <a:r>
              <a:rPr lang="cs-CZ" sz="2000" dirty="0" smtClean="0"/>
              <a:t>stáří, </a:t>
            </a:r>
            <a:r>
              <a:rPr lang="cs-CZ" sz="2000" dirty="0"/>
              <a:t>na jehož základech stojí systém sociálního zabezpečení </a:t>
            </a:r>
            <a:r>
              <a:rPr lang="cs-CZ" sz="2000" dirty="0" smtClean="0"/>
              <a:t>dodnes</a:t>
            </a:r>
          </a:p>
          <a:p>
            <a:pPr algn="just">
              <a:lnSpc>
                <a:spcPct val="150000"/>
              </a:lnSpc>
            </a:pPr>
            <a:r>
              <a:rPr lang="cs-CZ" sz="2000" dirty="0" smtClean="0"/>
              <a:t>Nová posudkově  medicínská kritéria posuzování invalidity od roku 2010 a rozdělení invalidity do  3. stupňů</a:t>
            </a:r>
          </a:p>
          <a:p>
            <a:pPr algn="just">
              <a:lnSpc>
                <a:spcPct val="150000"/>
              </a:lnSpc>
            </a:pPr>
            <a:r>
              <a:rPr lang="cs-CZ" sz="2000" dirty="0" smtClean="0"/>
              <a:t>Nová posudkově medicínská kritéria posuzování stupně závislosti od roku 2012</a:t>
            </a:r>
            <a:endParaRPr lang="cs-CZ" sz="2000" dirty="0"/>
          </a:p>
          <a:p>
            <a:pPr algn="just">
              <a:lnSpc>
                <a:spcPct val="150000"/>
              </a:lnSpc>
            </a:pPr>
            <a:endParaRPr lang="cs-CZ" sz="2000" dirty="0">
              <a:latin typeface="Tahoma" pitchFamily="34" charset="0"/>
              <a:cs typeface="Tahoma" pitchFamily="34" charset="0"/>
            </a:endParaRPr>
          </a:p>
          <a:p>
            <a:pPr algn="just">
              <a:lnSpc>
                <a:spcPct val="150000"/>
              </a:lnSpc>
            </a:pPr>
            <a:endParaRPr lang="cs-CZ" sz="2000" dirty="0" smtClean="0">
              <a:latin typeface="Tahoma" pitchFamily="34" charset="0"/>
              <a:cs typeface="Tahoma" pitchFamily="34" charset="0"/>
            </a:endParaRPr>
          </a:p>
        </p:txBody>
      </p:sp>
      <p:sp>
        <p:nvSpPr>
          <p:cNvPr id="5124"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1C36F29A-5533-4D6B-9082-6E3A81EE3960}" type="slidenum">
              <a:rPr lang="cs-CZ" sz="1400" b="0" smtClean="0">
                <a:solidFill>
                  <a:srgbClr val="000000"/>
                </a:solidFill>
                <a:cs typeface="Tahoma" pitchFamily="34" charset="0"/>
              </a:rPr>
              <a:pPr eaLnBrk="1" hangingPunct="1"/>
              <a:t>4</a:t>
            </a:fld>
            <a:endParaRPr lang="cs-CZ" sz="1400" b="0" smtClean="0">
              <a:solidFill>
                <a:srgbClr val="000000"/>
              </a:solidFill>
              <a:cs typeface="Tahoma" pitchFamily="34" charset="0"/>
            </a:endParaRPr>
          </a:p>
        </p:txBody>
      </p:sp>
      <p:pic>
        <p:nvPicPr>
          <p:cNvPr id="5125"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5127" name="Text Box 6"/>
          <p:cNvSpPr txBox="1">
            <a:spLocks noChangeArrowheads="1"/>
          </p:cNvSpPr>
          <p:nvPr/>
        </p:nvSpPr>
        <p:spPr bwMode="auto">
          <a:xfrm>
            <a:off x="431800" y="863600"/>
            <a:ext cx="31213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smtClean="0">
                <a:solidFill>
                  <a:srgbClr val="000000"/>
                </a:solidFill>
              </a:rPr>
              <a:t>Paradigmatická změna</a:t>
            </a:r>
            <a:endParaRPr lang="cs-CZ" sz="2000" dirty="0">
              <a:solidFill>
                <a:srgbClr val="000000"/>
              </a:solidFill>
            </a:endParaRPr>
          </a:p>
        </p:txBody>
      </p:sp>
    </p:spTree>
    <p:extLst>
      <p:ext uri="{BB962C8B-B14F-4D97-AF65-F5344CB8AC3E}">
        <p14:creationId xmlns:p14="http://schemas.microsoft.com/office/powerpoint/2010/main" val="228050964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pPr>
              <a:defRPr/>
            </a:pPr>
            <a:fld id="{0F2239F2-AB0F-44AA-900F-057ED5DB4388}" type="slidenum">
              <a:rPr lang="cs-CZ" smtClean="0"/>
              <a:pPr>
                <a:defRPr/>
              </a:pPr>
              <a:t>5</a:t>
            </a:fld>
            <a:endParaRPr lang="cs-CZ"/>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314325"/>
            <a:ext cx="5715000" cy="622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728824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579296" cy="4968974"/>
          </a:xfrm>
        </p:spPr>
        <p:txBody>
          <a:bodyPr/>
          <a:lstStyle/>
          <a:p>
            <a:pPr algn="just">
              <a:lnSpc>
                <a:spcPct val="150000"/>
              </a:lnSpc>
              <a:buFont typeface="Arial" panose="020B0604020202020204" pitchFamily="34" charset="0"/>
              <a:buChar char="•"/>
            </a:pPr>
            <a:r>
              <a:rPr lang="cs-CZ" sz="2000" b="1" dirty="0" smtClean="0">
                <a:latin typeface="Tahoma" pitchFamily="34" charset="0"/>
                <a:cs typeface="Tahoma" pitchFamily="34" charset="0"/>
              </a:rPr>
              <a:t>Rok 1923 - </a:t>
            </a:r>
            <a:r>
              <a:rPr lang="cs-CZ" sz="2000" b="1" dirty="0" smtClean="0"/>
              <a:t>věstník </a:t>
            </a:r>
            <a:r>
              <a:rPr lang="cs-CZ" sz="2000" b="1" dirty="0"/>
              <a:t>Sociální lékař </a:t>
            </a:r>
            <a:r>
              <a:rPr lang="cs-CZ" sz="2000" b="1" dirty="0" smtClean="0"/>
              <a:t>, prof. Hamza</a:t>
            </a:r>
          </a:p>
          <a:p>
            <a:pPr algn="just">
              <a:lnSpc>
                <a:spcPct val="150000"/>
              </a:lnSpc>
              <a:buFont typeface="Arial" panose="020B0604020202020204" pitchFamily="34" charset="0"/>
              <a:buChar char="•"/>
            </a:pPr>
            <a:r>
              <a:rPr lang="cs-CZ" sz="2000" dirty="0" smtClean="0"/>
              <a:t>„</a:t>
            </a:r>
            <a:r>
              <a:rPr lang="cs-CZ" sz="2000" i="1" dirty="0" smtClean="0"/>
              <a:t>Sociální </a:t>
            </a:r>
            <a:r>
              <a:rPr lang="cs-CZ" sz="2000" i="1" dirty="0"/>
              <a:t>pojištění patrně povolává lékaře k největším a nejdůležitějším oborům sociálním</a:t>
            </a:r>
            <a:r>
              <a:rPr lang="cs-CZ" sz="2000" i="1" dirty="0" smtClean="0"/>
              <a:t>.</a:t>
            </a:r>
          </a:p>
          <a:p>
            <a:pPr algn="just">
              <a:lnSpc>
                <a:spcPct val="150000"/>
              </a:lnSpc>
              <a:buFont typeface="Arial" panose="020B0604020202020204" pitchFamily="34" charset="0"/>
              <a:buChar char="•"/>
            </a:pPr>
            <a:r>
              <a:rPr lang="cs-CZ" sz="2000" i="1" dirty="0"/>
              <a:t>Lékař tu je povinen pracovati i v oboru statistiky zdravotní a opírati  tuto statistiku odbornou úvahou sociální. </a:t>
            </a:r>
            <a:endParaRPr lang="cs-CZ" sz="2000" i="1" dirty="0" smtClean="0"/>
          </a:p>
          <a:p>
            <a:pPr algn="just">
              <a:lnSpc>
                <a:spcPct val="150000"/>
              </a:lnSpc>
              <a:buFont typeface="Arial" panose="020B0604020202020204" pitchFamily="34" charset="0"/>
              <a:buChar char="•"/>
            </a:pPr>
            <a:r>
              <a:rPr lang="cs-CZ" sz="2000" i="1" dirty="0" smtClean="0"/>
              <a:t>Je </a:t>
            </a:r>
            <a:r>
              <a:rPr lang="cs-CZ" sz="2000" i="1" dirty="0"/>
              <a:t>tu třeba více než znáti zákony a nařízení , je tu třeba zvláštního umění, které proměňuje zákony  nařízení ve přikázání životosprávy a vniterní mravní povahy, které vyplňuje zákony a nařízení v každodenním životu. </a:t>
            </a:r>
            <a:endParaRPr lang="cs-CZ" sz="2000" i="1" dirty="0" smtClean="0"/>
          </a:p>
          <a:p>
            <a:pPr algn="just">
              <a:lnSpc>
                <a:spcPct val="150000"/>
              </a:lnSpc>
              <a:buFont typeface="Arial" panose="020B0604020202020204" pitchFamily="34" charset="0"/>
              <a:buChar char="•"/>
            </a:pPr>
            <a:endParaRPr lang="cs-CZ" sz="2000" dirty="0" smtClean="0">
              <a:latin typeface="Tahoma" pitchFamily="34" charset="0"/>
              <a:cs typeface="Tahoma" pitchFamily="34" charset="0"/>
            </a:endParaRPr>
          </a:p>
          <a:p>
            <a:pPr algn="just">
              <a:lnSpc>
                <a:spcPct val="150000"/>
              </a:lnSpc>
              <a:buFont typeface="Arial" panose="020B0604020202020204" pitchFamily="34" charset="0"/>
              <a:buChar char="•"/>
            </a:pPr>
            <a:endParaRPr lang="cs-CZ" sz="2000" dirty="0" smtClean="0">
              <a:latin typeface="Tahoma" pitchFamily="34" charset="0"/>
              <a:cs typeface="Tahoma" pitchFamily="34" charset="0"/>
            </a:endParaRPr>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6</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269989676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784976" cy="4968974"/>
          </a:xfrm>
        </p:spPr>
        <p:txBody>
          <a:bodyPr/>
          <a:lstStyle/>
          <a:p>
            <a:pPr algn="just">
              <a:lnSpc>
                <a:spcPct val="150000"/>
              </a:lnSpc>
              <a:buFont typeface="Arial" panose="020B0604020202020204" pitchFamily="34" charset="0"/>
              <a:buChar char="•"/>
            </a:pPr>
            <a:r>
              <a:rPr lang="cs-CZ" sz="2000" b="1" dirty="0" smtClean="0"/>
              <a:t>Rok 1925, </a:t>
            </a:r>
            <a:r>
              <a:rPr lang="cs-CZ" sz="2000" b="1" dirty="0"/>
              <a:t>Sociální  </a:t>
            </a:r>
            <a:r>
              <a:rPr lang="cs-CZ" sz="2000" b="1" dirty="0" smtClean="0"/>
              <a:t>lékařství, prof</a:t>
            </a:r>
            <a:r>
              <a:rPr lang="cs-CZ" sz="2000" b="1" dirty="0"/>
              <a:t>. F. </a:t>
            </a:r>
            <a:r>
              <a:rPr lang="cs-CZ" sz="2000" b="1" dirty="0" smtClean="0"/>
              <a:t>Procházka</a:t>
            </a:r>
          </a:p>
          <a:p>
            <a:pPr algn="just">
              <a:lnSpc>
                <a:spcPct val="150000"/>
              </a:lnSpc>
              <a:buFont typeface="Arial" panose="020B0604020202020204" pitchFamily="34" charset="0"/>
              <a:buChar char="•"/>
            </a:pPr>
            <a:r>
              <a:rPr lang="cs-CZ" sz="2000" i="1" dirty="0"/>
              <a:t>U posuzujícího lékaře má být vyšetření býti důkladné, týkati se celkového stavu a vyšetření všech </a:t>
            </a:r>
            <a:r>
              <a:rPr lang="cs-CZ" sz="2000" i="1" dirty="0" smtClean="0"/>
              <a:t>orgánů</a:t>
            </a:r>
          </a:p>
          <a:p>
            <a:pPr algn="just">
              <a:lnSpc>
                <a:spcPct val="150000"/>
              </a:lnSpc>
              <a:buFont typeface="Arial" panose="020B0604020202020204" pitchFamily="34" charset="0"/>
              <a:buChar char="•"/>
            </a:pPr>
            <a:r>
              <a:rPr lang="cs-CZ" sz="2000" i="1" dirty="0"/>
              <a:t>Je dosti případů, ve kterých rozhodnutí, zda jde o invaliditu v té výši, jak ji žádá zákon je velmi </a:t>
            </a:r>
            <a:r>
              <a:rPr lang="cs-CZ" sz="2000" i="1" dirty="0" smtClean="0"/>
              <a:t>obtížné </a:t>
            </a:r>
          </a:p>
          <a:p>
            <a:pPr algn="just">
              <a:lnSpc>
                <a:spcPct val="150000"/>
              </a:lnSpc>
              <a:buFont typeface="Arial" panose="020B0604020202020204" pitchFamily="34" charset="0"/>
              <a:buChar char="•"/>
            </a:pPr>
            <a:r>
              <a:rPr lang="cs-CZ" sz="2000" i="1" dirty="0" smtClean="0"/>
              <a:t>Choroby</a:t>
            </a:r>
            <a:r>
              <a:rPr lang="cs-CZ" sz="2000" i="1" dirty="0"/>
              <a:t>, které způsobily invaliditu, se mohou časem zlepšiti a celkový stav se tak utváří, že nelze již mluviti o invaliditě ve smyslu zákona. </a:t>
            </a:r>
            <a:r>
              <a:rPr lang="cs-CZ" sz="2000" i="1" dirty="0" smtClean="0"/>
              <a:t>Malé </a:t>
            </a:r>
            <a:r>
              <a:rPr lang="cs-CZ" sz="2000" i="1" dirty="0"/>
              <a:t>zlepšení, o němž nelze tvrditi, že bude trvalé, nepadá tu na </a:t>
            </a:r>
            <a:r>
              <a:rPr lang="cs-CZ" sz="2000" i="1" dirty="0" smtClean="0"/>
              <a:t>váhu</a:t>
            </a:r>
          </a:p>
          <a:p>
            <a:pPr marL="0" indent="0" algn="just">
              <a:lnSpc>
                <a:spcPct val="150000"/>
              </a:lnSpc>
              <a:buNone/>
            </a:pP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7</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372092344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784976" cy="4968974"/>
          </a:xfrm>
        </p:spPr>
        <p:txBody>
          <a:bodyPr/>
          <a:lstStyle/>
          <a:p>
            <a:pPr algn="just">
              <a:lnSpc>
                <a:spcPct val="150000"/>
              </a:lnSpc>
              <a:buFont typeface="Arial" panose="020B0604020202020204" pitchFamily="34" charset="0"/>
              <a:buChar char="•"/>
            </a:pPr>
            <a:r>
              <a:rPr lang="cs-CZ" sz="2000" b="1" dirty="0" smtClean="0"/>
              <a:t>Rok 1939, </a:t>
            </a:r>
            <a:r>
              <a:rPr lang="cs-CZ" sz="2000" b="1" dirty="0"/>
              <a:t>Posudková služba lékařská</a:t>
            </a:r>
            <a:r>
              <a:rPr lang="cs-CZ" sz="2000" dirty="0"/>
              <a:t> (zvláště v nemocenském pojištění </a:t>
            </a:r>
            <a:r>
              <a:rPr lang="cs-CZ" sz="2000" dirty="0" smtClean="0"/>
              <a:t>dělnictva)</a:t>
            </a:r>
            <a:r>
              <a:rPr lang="cs-CZ" sz="2000" b="1" dirty="0" smtClean="0"/>
              <a:t>, J. Kryšpín</a:t>
            </a:r>
          </a:p>
          <a:p>
            <a:pPr algn="just">
              <a:lnSpc>
                <a:spcPct val="150000"/>
              </a:lnSpc>
              <a:buFont typeface="Arial" panose="020B0604020202020204" pitchFamily="34" charset="0"/>
              <a:buChar char="•"/>
            </a:pPr>
            <a:r>
              <a:rPr lang="cs-CZ" sz="2000" i="1" dirty="0" smtClean="0"/>
              <a:t>Je </a:t>
            </a:r>
            <a:r>
              <a:rPr lang="cs-CZ" sz="2000" i="1" dirty="0"/>
              <a:t>tedy rozdíl mezi pojmem nemoci ve smyslu medicínském a ve smyslu zákona  nemocenského. To je nutno stále a stále mít na paměti tam, kde podáváme posudek o neschopnosti pro nemoc má-li se lékař uvarovati nedorozumění a z něho vznikajících </a:t>
            </a:r>
            <a:r>
              <a:rPr lang="cs-CZ" sz="2000" i="1" dirty="0" smtClean="0"/>
              <a:t>sporů</a:t>
            </a:r>
          </a:p>
          <a:p>
            <a:pPr algn="just">
              <a:lnSpc>
                <a:spcPct val="150000"/>
              </a:lnSpc>
              <a:buFont typeface="Arial" panose="020B0604020202020204" pitchFamily="34" charset="0"/>
              <a:buChar char="•"/>
            </a:pPr>
            <a:r>
              <a:rPr lang="cs-CZ" sz="2000" i="1" dirty="0"/>
              <a:t>Jsou pacienti a není jich málo, kteří v pochopitelné starosti o své zdraví přehánějí význam subjektivních obtíží a obávají se škod z včasnějšího vstupu do práce. Tito pacienti jsou však vděčni za lékařův osvobozující výrok, byl-li pronesen po řádném vyšetření</a:t>
            </a:r>
            <a:r>
              <a:rPr lang="cs-CZ" sz="2000" i="1" dirty="0" smtClean="0"/>
              <a:t> </a:t>
            </a: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8</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336168111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928992" cy="5184576"/>
          </a:xfrm>
        </p:spPr>
        <p:txBody>
          <a:bodyPr/>
          <a:lstStyle/>
          <a:p>
            <a:pPr algn="just">
              <a:lnSpc>
                <a:spcPct val="150000"/>
              </a:lnSpc>
              <a:buFont typeface="Arial" panose="020B0604020202020204" pitchFamily="34" charset="0"/>
              <a:buChar char="•"/>
            </a:pPr>
            <a:r>
              <a:rPr lang="cs-CZ" sz="2000" b="1" dirty="0" smtClean="0"/>
              <a:t>Rok 1954, </a:t>
            </a:r>
            <a:r>
              <a:rPr lang="cs-CZ" sz="2000" b="1" dirty="0"/>
              <a:t>Základy práce posudkových lékařů,</a:t>
            </a:r>
            <a:r>
              <a:rPr lang="cs-CZ" sz="2000" dirty="0"/>
              <a:t> </a:t>
            </a:r>
            <a:r>
              <a:rPr lang="cs-CZ" sz="2000" dirty="0" smtClean="0"/>
              <a:t>J</a:t>
            </a:r>
            <a:r>
              <a:rPr lang="cs-CZ" sz="2000" dirty="0"/>
              <a:t>. </a:t>
            </a:r>
            <a:r>
              <a:rPr lang="cs-CZ" sz="2000" dirty="0" smtClean="0"/>
              <a:t>Morávek</a:t>
            </a:r>
          </a:p>
          <a:p>
            <a:pPr algn="just">
              <a:lnSpc>
                <a:spcPct val="150000"/>
              </a:lnSpc>
              <a:buFont typeface="Arial" panose="020B0604020202020204" pitchFamily="34" charset="0"/>
              <a:buChar char="•"/>
            </a:pPr>
            <a:r>
              <a:rPr lang="cs-CZ" sz="2000" i="1" dirty="0"/>
              <a:t>Lékařské posuzování pracovní neschopnosti je činnost nesnadná a přitom </a:t>
            </a:r>
            <a:r>
              <a:rPr lang="cs-CZ" sz="2000" i="1" dirty="0" smtClean="0"/>
              <a:t>zodpovědná. Posuzování </a:t>
            </a:r>
            <a:r>
              <a:rPr lang="cs-CZ" sz="2000" i="1" dirty="0"/>
              <a:t>trvalé pracovní neschopnosti má některé zvláštnosti, které je činí nesnadné pro lékaře. </a:t>
            </a:r>
            <a:endParaRPr lang="cs-CZ" sz="2000" i="1" dirty="0" smtClean="0"/>
          </a:p>
          <a:p>
            <a:pPr algn="just">
              <a:lnSpc>
                <a:spcPct val="150000"/>
              </a:lnSpc>
              <a:buFont typeface="Arial" panose="020B0604020202020204" pitchFamily="34" charset="0"/>
              <a:buChar char="•"/>
            </a:pPr>
            <a:r>
              <a:rPr lang="cs-CZ" sz="2000" i="1" dirty="0" smtClean="0"/>
              <a:t>Především </a:t>
            </a:r>
            <a:r>
              <a:rPr lang="cs-CZ" sz="2000" i="1" dirty="0"/>
              <a:t>není spolehnutí na </a:t>
            </a:r>
            <a:r>
              <a:rPr lang="cs-CZ" sz="2000" i="1" dirty="0" err="1"/>
              <a:t>anamnesu</a:t>
            </a:r>
            <a:r>
              <a:rPr lang="cs-CZ" sz="2000" i="1" dirty="0"/>
              <a:t> vyšetřovaných osob do té míry jako v jiných oborech lékařské činnosti. Nutno počítat s agravací, simulací a disimulací, protože všude tam, kde choroba je provázena hospodářskými zájmy nemocného a jde-li dokonce o osobu asociální, má lékař co činit s obtížným rozlišováním objektivního a účelového. </a:t>
            </a:r>
            <a:r>
              <a:rPr lang="cs-CZ" sz="2000" dirty="0" smtClean="0"/>
              <a:t> </a:t>
            </a:r>
          </a:p>
          <a:p>
            <a:pPr algn="just">
              <a:lnSpc>
                <a:spcPct val="150000"/>
              </a:lnSpc>
              <a:buFont typeface="Arial" panose="020B0604020202020204" pitchFamily="34" charset="0"/>
              <a:buChar char="•"/>
            </a:pPr>
            <a:r>
              <a:rPr lang="cs-CZ" sz="2000" i="1" dirty="0"/>
              <a:t>Zvláštní </a:t>
            </a:r>
            <a:r>
              <a:rPr lang="cs-CZ" sz="2000" i="1" dirty="0" err="1"/>
              <a:t>anamnesu</a:t>
            </a:r>
            <a:r>
              <a:rPr lang="cs-CZ" sz="2000" i="1" dirty="0"/>
              <a:t> představuje </a:t>
            </a:r>
            <a:r>
              <a:rPr lang="cs-CZ" sz="2000" i="1" dirty="0" err="1"/>
              <a:t>anamnesa</a:t>
            </a:r>
            <a:r>
              <a:rPr lang="cs-CZ" sz="2000" i="1" dirty="0"/>
              <a:t> okresní posudkové komise důchodového </a:t>
            </a:r>
            <a:r>
              <a:rPr lang="cs-CZ" sz="2000" i="1" dirty="0" smtClean="0"/>
              <a:t>zabezpečení</a:t>
            </a: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9</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327173528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928992" cy="5184576"/>
          </a:xfrm>
        </p:spPr>
        <p:txBody>
          <a:bodyPr/>
          <a:lstStyle/>
          <a:p>
            <a:pPr algn="just">
              <a:lnSpc>
                <a:spcPct val="150000"/>
              </a:lnSpc>
              <a:buFont typeface="Arial" panose="020B0604020202020204" pitchFamily="34" charset="0"/>
              <a:buChar char="•"/>
            </a:pPr>
            <a:r>
              <a:rPr lang="cs-CZ" sz="2000" b="1" dirty="0" smtClean="0"/>
              <a:t>Rok 1959, </a:t>
            </a:r>
            <a:r>
              <a:rPr lang="cs-CZ" sz="2000" b="1" dirty="0"/>
              <a:t>Organisace posudkové </a:t>
            </a:r>
            <a:r>
              <a:rPr lang="cs-CZ" sz="2000" b="1" dirty="0" smtClean="0"/>
              <a:t>činnosti, J</a:t>
            </a:r>
            <a:r>
              <a:rPr lang="cs-CZ" sz="2000" b="1" dirty="0"/>
              <a:t>. </a:t>
            </a:r>
            <a:r>
              <a:rPr lang="cs-CZ" sz="2000" b="1" dirty="0" err="1" smtClean="0"/>
              <a:t>Balogh</a:t>
            </a:r>
            <a:endParaRPr lang="cs-CZ" sz="2000" b="1" dirty="0" smtClean="0"/>
          </a:p>
          <a:p>
            <a:pPr algn="just">
              <a:lnSpc>
                <a:spcPct val="150000"/>
              </a:lnSpc>
              <a:buFont typeface="Arial" panose="020B0604020202020204" pitchFamily="34" charset="0"/>
              <a:buChar char="•"/>
            </a:pPr>
            <a:r>
              <a:rPr lang="cs-CZ" sz="2000" i="1" dirty="0"/>
              <a:t>Bylo by možno pak klásti se otázku, zda je vůbec nadále třeba posudkové služby. Odpověď vyplývá z jejího nového obsahu. Pokud bychom viděli smysl posudkové služby jen v represi, pak skutečně tento specifické organizace ztratil na svém významu. Ale protože otázky správného hodnocení pracovní schopnosti patří k nejobtížnějším v lékařské praxi, a ostatně ani represivní funkce nepozbyla v dané situaci zcela na významu, zůstává tu možnost soustavy opatření, jež by zaručovala správný výkon posudkové funkce. </a:t>
            </a: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10</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35491090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07504" y="1412776"/>
            <a:ext cx="8928992" cy="5184576"/>
          </a:xfrm>
        </p:spPr>
        <p:txBody>
          <a:bodyPr/>
          <a:lstStyle/>
          <a:p>
            <a:pPr algn="just">
              <a:lnSpc>
                <a:spcPct val="150000"/>
              </a:lnSpc>
              <a:buFont typeface="Arial" panose="020B0604020202020204" pitchFamily="34" charset="0"/>
              <a:buChar char="•"/>
            </a:pPr>
            <a:r>
              <a:rPr lang="cs-CZ" sz="2000" b="1" dirty="0" smtClean="0"/>
              <a:t>Rok 1962,  </a:t>
            </a:r>
            <a:r>
              <a:rPr lang="cs-CZ" sz="2000" b="1" dirty="0"/>
              <a:t>Kompendium lékařské posudkové </a:t>
            </a:r>
            <a:r>
              <a:rPr lang="cs-CZ" sz="2000" b="1" dirty="0" smtClean="0"/>
              <a:t>činnosti</a:t>
            </a:r>
            <a:r>
              <a:rPr lang="cs-CZ" sz="2000" dirty="0" smtClean="0"/>
              <a:t>,</a:t>
            </a:r>
            <a:r>
              <a:rPr lang="cs-CZ" sz="2000" b="1" dirty="0" smtClean="0"/>
              <a:t> </a:t>
            </a:r>
            <a:r>
              <a:rPr lang="cs-CZ" sz="2000" b="1" dirty="0"/>
              <a:t>R. </a:t>
            </a:r>
            <a:r>
              <a:rPr lang="cs-CZ" sz="2000" b="1" dirty="0" smtClean="0"/>
              <a:t>Bureš, </a:t>
            </a:r>
            <a:r>
              <a:rPr lang="cs-CZ" sz="2000" b="1" dirty="0"/>
              <a:t>J. </a:t>
            </a:r>
            <a:r>
              <a:rPr lang="cs-CZ" sz="2000" b="1" dirty="0" err="1" smtClean="0"/>
              <a:t>Bolagh</a:t>
            </a:r>
            <a:r>
              <a:rPr lang="cs-CZ" sz="2000" b="1" dirty="0" smtClean="0"/>
              <a:t>, J</a:t>
            </a:r>
            <a:r>
              <a:rPr lang="cs-CZ" sz="2000" b="1" dirty="0"/>
              <a:t>. </a:t>
            </a:r>
            <a:r>
              <a:rPr lang="cs-CZ" sz="2000" b="1" dirty="0" smtClean="0"/>
              <a:t>Morávek</a:t>
            </a:r>
          </a:p>
          <a:p>
            <a:pPr algn="just">
              <a:lnSpc>
                <a:spcPct val="150000"/>
              </a:lnSpc>
              <a:buFont typeface="Arial" panose="020B0604020202020204" pitchFamily="34" charset="0"/>
              <a:buChar char="•"/>
            </a:pPr>
            <a:r>
              <a:rPr lang="cs-CZ" sz="2000" i="1" dirty="0"/>
              <a:t>Protože nejen posudkoví lékaři sociálního zabezpečení a předsedové LPK, ale všichni lékaři ošetřující nemocné, kteří jsou v pracovním poměru a </a:t>
            </a:r>
            <a:r>
              <a:rPr lang="cs-CZ" sz="2000" i="1" dirty="0" err="1"/>
              <a:t>nemocensky</a:t>
            </a:r>
            <a:r>
              <a:rPr lang="cs-CZ" sz="2000" i="1" dirty="0"/>
              <a:t> pojištěni, vykonávají posudkovou činnost, můžeme říci, že převážná většina lékařů je při své práci pod vlivem těchto psychologicky a eticky závažných momentů. Pro správné řešení těchto otázek musí lékař dobře ovládat nejen klinickou a funkční diagnostiku a požadavky práce, nejenom příslušné sociálně právní normy, nýbrž musí se naučit rozumět i pohnutkám a smyslu chování a jednání těch, které je povolán léčit a posuzovat: Musí znát člověka!</a:t>
            </a: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11</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286309850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0" y="1260535"/>
            <a:ext cx="9036496" cy="5336817"/>
          </a:xfrm>
        </p:spPr>
        <p:txBody>
          <a:bodyPr/>
          <a:lstStyle/>
          <a:p>
            <a:pPr algn="just">
              <a:lnSpc>
                <a:spcPct val="150000"/>
              </a:lnSpc>
              <a:buFont typeface="Arial" panose="020B0604020202020204" pitchFamily="34" charset="0"/>
              <a:buChar char="•"/>
            </a:pPr>
            <a:r>
              <a:rPr lang="cs-CZ" sz="2000" b="1" dirty="0" smtClean="0"/>
              <a:t>Rok 1969, </a:t>
            </a:r>
            <a:r>
              <a:rPr lang="cs-CZ" sz="2000" b="1" dirty="0"/>
              <a:t>Studie o koncepci a definici invalidity v československém sociálním </a:t>
            </a:r>
            <a:r>
              <a:rPr lang="cs-CZ" sz="2000" b="1" dirty="0" smtClean="0"/>
              <a:t>zabezpečení, L</a:t>
            </a:r>
            <a:r>
              <a:rPr lang="cs-CZ" sz="2000" b="1" dirty="0"/>
              <a:t>. Brejla a R. </a:t>
            </a:r>
            <a:r>
              <a:rPr lang="cs-CZ" sz="2000" b="1" dirty="0" smtClean="0"/>
              <a:t>Bureš</a:t>
            </a:r>
          </a:p>
          <a:p>
            <a:pPr algn="just">
              <a:lnSpc>
                <a:spcPct val="150000"/>
              </a:lnSpc>
              <a:buFont typeface="Arial" panose="020B0604020202020204" pitchFamily="34" charset="0"/>
              <a:buChar char="•"/>
            </a:pPr>
            <a:r>
              <a:rPr lang="cs-CZ" sz="2000" i="1" dirty="0"/>
              <a:t>Pojem invalidity, na rozdíl od pojmu pracovní neschopnosti, má charakter institucionální, nadstavbový, historický, měnící se s vývojem společnosti. Schopnost či neschopnost člověka k určité práci, danou integrálem jeho pracovních funkcí, jeho pracovním potenciálem, nemůže měnit ani politik, ani zákonodárce, ani ekonom, ale může ji měnit lékař, pokud dovede ovlivnit biologické procesy, které podmiňují pracovní funkce člověka: léčbou, rehabilitací; může ji měnit pedagog, pokud dovede měnit a rozvíjet kvalifikační složku pracovního potenciálu; může ji měnit technik, pokud dokáže modifikovat požadavky zaměstnání změnou nebo úpravou pracovního procesu a prostředí. </a:t>
            </a: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12</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86042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279281547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Zástupný symbol pro obsah 2"/>
          <p:cNvSpPr>
            <a:spLocks noGrp="1"/>
          </p:cNvSpPr>
          <p:nvPr>
            <p:ph idx="1"/>
          </p:nvPr>
        </p:nvSpPr>
        <p:spPr>
          <a:xfrm>
            <a:off x="179512" y="1521183"/>
            <a:ext cx="8887494" cy="4716129"/>
          </a:xfrm>
        </p:spPr>
        <p:txBody>
          <a:bodyPr/>
          <a:lstStyle/>
          <a:p>
            <a:pPr algn="just">
              <a:lnSpc>
                <a:spcPct val="150000"/>
              </a:lnSpc>
              <a:buFont typeface="Arial" panose="020B0604020202020204" pitchFamily="34" charset="0"/>
              <a:buChar char="•"/>
            </a:pPr>
            <a:r>
              <a:rPr lang="cs-CZ" sz="2000" b="1" dirty="0" smtClean="0"/>
              <a:t>Rok 1982, </a:t>
            </a:r>
            <a:r>
              <a:rPr lang="cs-CZ" sz="2000" b="1" dirty="0"/>
              <a:t>Kompendium lékařské posudkové </a:t>
            </a:r>
            <a:r>
              <a:rPr lang="cs-CZ" sz="2000" b="1" dirty="0" smtClean="0"/>
              <a:t>činnosti, </a:t>
            </a:r>
            <a:r>
              <a:rPr lang="cs-CZ" sz="2000" b="1" dirty="0"/>
              <a:t>R. </a:t>
            </a:r>
            <a:r>
              <a:rPr lang="cs-CZ" sz="2000" b="1" dirty="0" smtClean="0"/>
              <a:t>Bureš</a:t>
            </a:r>
          </a:p>
          <a:p>
            <a:pPr algn="just">
              <a:lnSpc>
                <a:spcPct val="150000"/>
              </a:lnSpc>
              <a:buFont typeface="Arial" panose="020B0604020202020204" pitchFamily="34" charset="0"/>
              <a:buChar char="•"/>
            </a:pPr>
            <a:r>
              <a:rPr lang="cs-CZ" sz="2000" dirty="0"/>
              <a:t>Z</a:t>
            </a:r>
            <a:r>
              <a:rPr lang="cs-CZ" sz="2000" i="1" dirty="0"/>
              <a:t>atímco pro klasickou teorii posudkové činnosti bylo ústředním, ba jediným úkolem stanovení objektivních kritérií pracovní neschopnosti, popř. </a:t>
            </a:r>
            <a:r>
              <a:rPr lang="cs-CZ" sz="2000" i="1" dirty="0" smtClean="0"/>
              <a:t>invalidity, tedy </a:t>
            </a:r>
            <a:r>
              <a:rPr lang="cs-CZ" sz="2000" i="1" dirty="0"/>
              <a:t>kritérií zdůvodňujících  eliminaci člověka z pracující </a:t>
            </a:r>
            <a:r>
              <a:rPr lang="cs-CZ" sz="2000" i="1" dirty="0" smtClean="0"/>
              <a:t>populace, orientuje </a:t>
            </a:r>
            <a:r>
              <a:rPr lang="cs-CZ" sz="2000" i="1" dirty="0"/>
              <a:t>se současné posudkové lékařství v socialistických zemích i vyspělých zemích kapitalistických na udržení, popř. </a:t>
            </a:r>
            <a:r>
              <a:rPr lang="cs-CZ" sz="2000" i="1" dirty="0" smtClean="0"/>
              <a:t>vrácení (</a:t>
            </a:r>
            <a:r>
              <a:rPr lang="cs-CZ" sz="2000" i="1" dirty="0"/>
              <a:t>reintegraci) člověka do pracující pospolitosti. </a:t>
            </a:r>
            <a:endParaRPr lang="cs-CZ" sz="2000" i="1" dirty="0" smtClean="0"/>
          </a:p>
          <a:p>
            <a:pPr algn="just">
              <a:lnSpc>
                <a:spcPct val="150000"/>
              </a:lnSpc>
              <a:buFont typeface="Arial" panose="020B0604020202020204" pitchFamily="34" charset="0"/>
              <a:buChar char="•"/>
            </a:pPr>
            <a:r>
              <a:rPr lang="cs-CZ" sz="2000" i="1" dirty="0" smtClean="0"/>
              <a:t>Teorie </a:t>
            </a:r>
            <a:r>
              <a:rPr lang="cs-CZ" sz="2000" i="1" dirty="0"/>
              <a:t>této problematiky se ovšem značně opozdila za společenskou praxí. </a:t>
            </a:r>
            <a:endParaRPr lang="cs-CZ" sz="2000" i="1" dirty="0" smtClean="0"/>
          </a:p>
          <a:p>
            <a:pPr algn="just">
              <a:lnSpc>
                <a:spcPct val="150000"/>
              </a:lnSpc>
              <a:buFont typeface="Arial" panose="020B0604020202020204" pitchFamily="34" charset="0"/>
              <a:buChar char="•"/>
            </a:pPr>
            <a:endParaRPr lang="cs-CZ" sz="2000" b="1" dirty="0" smtClean="0"/>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13</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431800" y="676275"/>
            <a:ext cx="47355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fi-FI" sz="2000" dirty="0">
                <a:solidFill>
                  <a:srgbClr val="000000"/>
                </a:solidFill>
              </a:rPr>
              <a:t>Vývoj posudkové činnosti v historii </a:t>
            </a:r>
          </a:p>
        </p:txBody>
      </p:sp>
    </p:spTree>
    <p:extLst>
      <p:ext uri="{BB962C8B-B14F-4D97-AF65-F5344CB8AC3E}">
        <p14:creationId xmlns:p14="http://schemas.microsoft.com/office/powerpoint/2010/main" val="6760815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pPr>
              <a:defRPr/>
            </a:pPr>
            <a:fld id="{0F2239F2-AB0F-44AA-900F-057ED5DB4388}" type="slidenum">
              <a:rPr lang="cs-CZ" smtClean="0"/>
              <a:pPr>
                <a:defRPr/>
              </a:pPr>
              <a:t>14</a:t>
            </a:fld>
            <a:endParaRPr lang="cs-CZ"/>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878189"/>
            <a:ext cx="5333578" cy="460821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396758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4"/>
          <p:cNvSpPr>
            <a:spLocks noGrp="1"/>
          </p:cNvSpPr>
          <p:nvPr>
            <p:ph type="title"/>
          </p:nvPr>
        </p:nvSpPr>
        <p:spPr/>
        <p:txBody>
          <a:bodyPr/>
          <a:lstStyle/>
          <a:p>
            <a:endParaRPr lang="cs-CZ" dirty="0" smtClean="0"/>
          </a:p>
        </p:txBody>
      </p:sp>
      <p:sp>
        <p:nvSpPr>
          <p:cNvPr id="6147" name="Zástupný symbol pro obsah 2"/>
          <p:cNvSpPr>
            <a:spLocks noGrp="1"/>
          </p:cNvSpPr>
          <p:nvPr>
            <p:ph idx="1"/>
          </p:nvPr>
        </p:nvSpPr>
        <p:spPr>
          <a:xfrm>
            <a:off x="179512" y="1446472"/>
            <a:ext cx="8784976" cy="5380199"/>
          </a:xfrm>
        </p:spPr>
        <p:txBody>
          <a:bodyPr/>
          <a:lstStyle/>
          <a:p>
            <a:pPr marL="457200" indent="-457200" algn="just">
              <a:lnSpc>
                <a:spcPct val="150000"/>
              </a:lnSpc>
              <a:buFont typeface="+mj-lt"/>
              <a:buAutoNum type="arabicPeriod"/>
            </a:pPr>
            <a:r>
              <a:rPr lang="cs-CZ" sz="2000" b="1" dirty="0" smtClean="0">
                <a:latin typeface="Tahoma" pitchFamily="34" charset="0"/>
                <a:cs typeface="Tahoma" pitchFamily="34" charset="0"/>
              </a:rPr>
              <a:t>Odbor posudkové služby MPSV</a:t>
            </a:r>
          </a:p>
          <a:p>
            <a:pPr algn="just">
              <a:lnSpc>
                <a:spcPct val="150000"/>
              </a:lnSpc>
              <a:buFont typeface="Wingdings" panose="05000000000000000000" pitchFamily="2" charset="2"/>
              <a:buChar char="ü"/>
            </a:pPr>
            <a:r>
              <a:rPr lang="cs-CZ" sz="2000" dirty="0" smtClean="0">
                <a:latin typeface="Tahoma" pitchFamily="34" charset="0"/>
                <a:cs typeface="Tahoma" pitchFamily="34" charset="0"/>
              </a:rPr>
              <a:t>Zpracovává </a:t>
            </a:r>
            <a:r>
              <a:rPr lang="cs-CZ" sz="2000" dirty="0" smtClean="0"/>
              <a:t>koncepce </a:t>
            </a:r>
            <a:r>
              <a:rPr lang="cs-CZ" sz="2000" dirty="0"/>
              <a:t>posuzování zdravotního stavu fyzických osob a důsledků z něj </a:t>
            </a:r>
            <a:r>
              <a:rPr lang="cs-CZ" sz="2000" dirty="0" smtClean="0"/>
              <a:t>vyplývajících</a:t>
            </a:r>
          </a:p>
          <a:p>
            <a:pPr algn="just">
              <a:lnSpc>
                <a:spcPct val="150000"/>
              </a:lnSpc>
              <a:buFont typeface="Wingdings" panose="05000000000000000000" pitchFamily="2" charset="2"/>
              <a:buChar char="ü"/>
            </a:pPr>
            <a:r>
              <a:rPr lang="cs-CZ" sz="2000" dirty="0" smtClean="0">
                <a:latin typeface="Tahoma" pitchFamily="34" charset="0"/>
                <a:cs typeface="Tahoma" pitchFamily="34" charset="0"/>
              </a:rPr>
              <a:t>Oddělení posudkových systémů  a Oddělení metodiky posudkové služby</a:t>
            </a:r>
          </a:p>
          <a:p>
            <a:pPr marL="457200" indent="-457200" algn="just">
              <a:lnSpc>
                <a:spcPct val="150000"/>
              </a:lnSpc>
              <a:buFont typeface="+mj-lt"/>
              <a:buAutoNum type="arabicPeriod" startAt="2"/>
            </a:pPr>
            <a:r>
              <a:rPr lang="cs-CZ" sz="2000" b="1" dirty="0" smtClean="0">
                <a:latin typeface="Tahoma" pitchFamily="34" charset="0"/>
                <a:cs typeface="Tahoma" pitchFamily="34" charset="0"/>
              </a:rPr>
              <a:t>Odbor výkonu posudkové služby MPSV</a:t>
            </a:r>
          </a:p>
          <a:p>
            <a:pPr algn="just">
              <a:lnSpc>
                <a:spcPct val="150000"/>
              </a:lnSpc>
              <a:buFont typeface="Wingdings" panose="05000000000000000000" pitchFamily="2" charset="2"/>
              <a:buChar char="ü"/>
            </a:pPr>
            <a:r>
              <a:rPr lang="cs-CZ" sz="2000" dirty="0" smtClean="0">
                <a:latin typeface="Tahoma" pitchFamily="34" charset="0"/>
                <a:cs typeface="Tahoma" pitchFamily="34" charset="0"/>
              </a:rPr>
              <a:t>Zpracovává koncepci organizace posudkové služby sociálního zabezpečení, včetně aplikace procesních předpisů na činnost LPS</a:t>
            </a:r>
          </a:p>
          <a:p>
            <a:pPr algn="just">
              <a:lnSpc>
                <a:spcPct val="150000"/>
              </a:lnSpc>
              <a:buFont typeface="Arial" panose="020B0604020202020204" pitchFamily="34" charset="0"/>
              <a:buChar char="•"/>
            </a:pPr>
            <a:r>
              <a:rPr lang="cs-CZ" sz="2000" dirty="0" smtClean="0">
                <a:latin typeface="Tahoma" pitchFamily="34" charset="0"/>
                <a:cs typeface="Tahoma" pitchFamily="34" charset="0"/>
              </a:rPr>
              <a:t>Oddělení organizace a řízení posudkové služby a 7 odd. výkonu posudkové služby </a:t>
            </a:r>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15</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304801" y="417514"/>
            <a:ext cx="43561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a:solidFill>
                  <a:srgbClr val="000000"/>
                </a:solidFill>
              </a:rPr>
              <a:t>Posudková činnost v 21. </a:t>
            </a:r>
            <a:r>
              <a:rPr lang="cs-CZ" sz="2000" dirty="0" smtClean="0">
                <a:solidFill>
                  <a:srgbClr val="000000"/>
                </a:solidFill>
              </a:rPr>
              <a:t>století</a:t>
            </a:r>
          </a:p>
          <a:p>
            <a:pPr eaLnBrk="1" hangingPunct="1"/>
            <a:r>
              <a:rPr lang="cs-CZ" sz="2000" dirty="0">
                <a:cs typeface="Tahoma" pitchFamily="34" charset="0"/>
              </a:rPr>
              <a:t>MPSV</a:t>
            </a:r>
          </a:p>
          <a:p>
            <a:pPr eaLnBrk="1" hangingPunct="1"/>
            <a:endParaRPr lang="cs-CZ" sz="2000" dirty="0">
              <a:solidFill>
                <a:srgbClr val="000000"/>
              </a:solidFill>
            </a:endParaRPr>
          </a:p>
        </p:txBody>
      </p:sp>
    </p:spTree>
    <p:extLst>
      <p:ext uri="{BB962C8B-B14F-4D97-AF65-F5344CB8AC3E}">
        <p14:creationId xmlns:p14="http://schemas.microsoft.com/office/powerpoint/2010/main" val="217654439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4"/>
          <p:cNvSpPr>
            <a:spLocks noGrp="1"/>
          </p:cNvSpPr>
          <p:nvPr>
            <p:ph type="title"/>
          </p:nvPr>
        </p:nvSpPr>
        <p:spPr/>
        <p:txBody>
          <a:bodyPr/>
          <a:lstStyle/>
          <a:p>
            <a:endParaRPr lang="cs-CZ" dirty="0" smtClean="0"/>
          </a:p>
        </p:txBody>
      </p:sp>
      <p:sp>
        <p:nvSpPr>
          <p:cNvPr id="6147" name="Zástupný symbol pro obsah 2"/>
          <p:cNvSpPr>
            <a:spLocks noGrp="1"/>
          </p:cNvSpPr>
          <p:nvPr>
            <p:ph idx="1"/>
          </p:nvPr>
        </p:nvSpPr>
        <p:spPr>
          <a:xfrm>
            <a:off x="179512" y="1352550"/>
            <a:ext cx="8856984" cy="5460827"/>
          </a:xfrm>
        </p:spPr>
        <p:txBody>
          <a:bodyPr/>
          <a:lstStyle/>
          <a:p>
            <a:pPr marL="0" indent="0" algn="just">
              <a:lnSpc>
                <a:spcPct val="150000"/>
              </a:lnSpc>
              <a:buNone/>
            </a:pPr>
            <a:r>
              <a:rPr lang="cs-CZ" sz="2000" b="1" dirty="0" smtClean="0">
                <a:latin typeface="Tahoma" pitchFamily="34" charset="0"/>
                <a:cs typeface="Tahoma" pitchFamily="34" charset="0"/>
              </a:rPr>
              <a:t>Odbor lékařské posudkové služby</a:t>
            </a:r>
            <a:r>
              <a:rPr lang="cs-CZ" sz="2000" b="1" dirty="0"/>
              <a:t> </a:t>
            </a:r>
            <a:r>
              <a:rPr lang="cs-CZ" sz="2000" b="1" dirty="0" smtClean="0"/>
              <a:t> ČSSZ</a:t>
            </a:r>
          </a:p>
          <a:p>
            <a:pPr algn="just">
              <a:lnSpc>
                <a:spcPct val="150000"/>
              </a:lnSpc>
              <a:buFont typeface="Wingdings" panose="05000000000000000000" pitchFamily="2" charset="2"/>
              <a:buChar char="ü"/>
            </a:pPr>
            <a:r>
              <a:rPr lang="cs-CZ" sz="2000" dirty="0" smtClean="0"/>
              <a:t>Metodicky </a:t>
            </a:r>
            <a:r>
              <a:rPr lang="cs-CZ" sz="2000" dirty="0"/>
              <a:t>usměrňuje a kontroluje lékařskou posudkovou činnost </a:t>
            </a:r>
            <a:r>
              <a:rPr lang="cs-CZ" sz="2000" dirty="0" smtClean="0"/>
              <a:t>ČSSZ </a:t>
            </a:r>
            <a:r>
              <a:rPr lang="cs-CZ" sz="2000" dirty="0"/>
              <a:t>a oddělení lékařské posudkové služby OSSZ, PSSZ a MSSZ </a:t>
            </a:r>
            <a:r>
              <a:rPr lang="cs-CZ" sz="2000" dirty="0" smtClean="0"/>
              <a:t>Brno. </a:t>
            </a:r>
          </a:p>
          <a:p>
            <a:pPr algn="just">
              <a:lnSpc>
                <a:spcPct val="150000"/>
              </a:lnSpc>
              <a:buFont typeface="Wingdings" panose="05000000000000000000" pitchFamily="2" charset="2"/>
              <a:buChar char="ü"/>
            </a:pPr>
            <a:r>
              <a:rPr lang="cs-CZ" sz="2000" dirty="0" smtClean="0"/>
              <a:t>Podílí </a:t>
            </a:r>
            <a:r>
              <a:rPr lang="cs-CZ" sz="2000" dirty="0"/>
              <a:t>se na celostátní koncepci lékařské posudkové služby, kterou zpracovává </a:t>
            </a:r>
            <a:r>
              <a:rPr lang="cs-CZ" sz="2000" dirty="0" smtClean="0"/>
              <a:t>MPSV </a:t>
            </a:r>
          </a:p>
          <a:p>
            <a:pPr marL="457200" indent="-457200" algn="just">
              <a:lnSpc>
                <a:spcPct val="150000"/>
              </a:lnSpc>
              <a:buFont typeface="+mj-lt"/>
              <a:buAutoNum type="arabicPeriod"/>
            </a:pPr>
            <a:r>
              <a:rPr lang="cs-CZ" sz="2000" dirty="0" smtClean="0"/>
              <a:t>Oddělení metodiky a kontroly</a:t>
            </a:r>
          </a:p>
          <a:p>
            <a:pPr marL="457200" indent="-457200" algn="just">
              <a:lnSpc>
                <a:spcPct val="150000"/>
              </a:lnSpc>
              <a:buFont typeface="+mj-lt"/>
              <a:buAutoNum type="arabicPeriod"/>
            </a:pPr>
            <a:r>
              <a:rPr lang="cs-CZ" sz="2000" dirty="0" smtClean="0"/>
              <a:t>Oddělení analytické a koncepční</a:t>
            </a:r>
          </a:p>
          <a:p>
            <a:pPr marL="457200" indent="-457200" algn="just">
              <a:lnSpc>
                <a:spcPct val="150000"/>
              </a:lnSpc>
              <a:buFont typeface="+mj-lt"/>
              <a:buAutoNum type="arabicPeriod"/>
            </a:pPr>
            <a:r>
              <a:rPr lang="cs-CZ" sz="2000" dirty="0" smtClean="0"/>
              <a:t>Oddělení organizace, správních činností a vzdělávání</a:t>
            </a:r>
          </a:p>
          <a:p>
            <a:pPr marL="457200" indent="-457200" algn="just">
              <a:lnSpc>
                <a:spcPct val="150000"/>
              </a:lnSpc>
              <a:buFont typeface="+mj-lt"/>
              <a:buAutoNum type="arabicPeriod"/>
            </a:pPr>
            <a:endParaRPr lang="cs-CZ" sz="2000" dirty="0" smtClean="0">
              <a:latin typeface="Tahoma" pitchFamily="34" charset="0"/>
              <a:cs typeface="Tahoma" pitchFamily="34" charset="0"/>
            </a:endParaRPr>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16</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304801" y="417514"/>
            <a:ext cx="43561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a:solidFill>
                  <a:srgbClr val="000000"/>
                </a:solidFill>
              </a:rPr>
              <a:t>Posudková činnost v 21. </a:t>
            </a:r>
            <a:r>
              <a:rPr lang="cs-CZ" sz="2000" dirty="0" smtClean="0">
                <a:solidFill>
                  <a:srgbClr val="000000"/>
                </a:solidFill>
              </a:rPr>
              <a:t>století</a:t>
            </a:r>
          </a:p>
          <a:p>
            <a:pPr eaLnBrk="1" hangingPunct="1"/>
            <a:r>
              <a:rPr lang="cs-CZ" sz="2000" dirty="0" smtClean="0">
                <a:cs typeface="Tahoma" pitchFamily="34" charset="0"/>
              </a:rPr>
              <a:t>ČSSZ</a:t>
            </a:r>
            <a:endParaRPr lang="cs-CZ" sz="2000" dirty="0">
              <a:cs typeface="Tahoma" pitchFamily="34" charset="0"/>
            </a:endParaRPr>
          </a:p>
          <a:p>
            <a:pPr eaLnBrk="1" hangingPunct="1"/>
            <a:endParaRPr lang="cs-CZ" sz="2000" dirty="0">
              <a:solidFill>
                <a:srgbClr val="000000"/>
              </a:solidFill>
            </a:endParaRPr>
          </a:p>
        </p:txBody>
      </p:sp>
    </p:spTree>
    <p:extLst>
      <p:ext uri="{BB962C8B-B14F-4D97-AF65-F5344CB8AC3E}">
        <p14:creationId xmlns:p14="http://schemas.microsoft.com/office/powerpoint/2010/main" val="418278157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4"/>
          <p:cNvSpPr>
            <a:spLocks noGrp="1"/>
          </p:cNvSpPr>
          <p:nvPr>
            <p:ph type="title"/>
          </p:nvPr>
        </p:nvSpPr>
        <p:spPr/>
        <p:txBody>
          <a:bodyPr/>
          <a:lstStyle/>
          <a:p>
            <a:endParaRPr lang="cs-CZ" dirty="0" smtClean="0"/>
          </a:p>
        </p:txBody>
      </p:sp>
      <p:sp>
        <p:nvSpPr>
          <p:cNvPr id="6147" name="Zástupný symbol pro obsah 2"/>
          <p:cNvSpPr>
            <a:spLocks noGrp="1"/>
          </p:cNvSpPr>
          <p:nvPr>
            <p:ph idx="1"/>
          </p:nvPr>
        </p:nvSpPr>
        <p:spPr>
          <a:xfrm>
            <a:off x="179512" y="1412776"/>
            <a:ext cx="8784976" cy="5400601"/>
          </a:xfrm>
        </p:spPr>
        <p:txBody>
          <a:bodyPr/>
          <a:lstStyle/>
          <a:p>
            <a:r>
              <a:rPr lang="cs-CZ" sz="2000" b="1" dirty="0" smtClean="0"/>
              <a:t>Do </a:t>
            </a:r>
            <a:r>
              <a:rPr lang="cs-CZ" sz="2000" b="1" dirty="0"/>
              <a:t>31.12. 2006 dva příspěvky</a:t>
            </a:r>
            <a:r>
              <a:rPr lang="cs-CZ" sz="2000" dirty="0"/>
              <a:t>:</a:t>
            </a:r>
          </a:p>
          <a:p>
            <a:pPr marL="457200" indent="-457200">
              <a:buFont typeface="+mj-lt"/>
              <a:buAutoNum type="arabicPeriod"/>
            </a:pPr>
            <a:r>
              <a:rPr lang="cs-CZ" sz="2000" dirty="0"/>
              <a:t>Zvýšení důchodu pro bezmocnost </a:t>
            </a:r>
          </a:p>
          <a:p>
            <a:pPr marL="457200" indent="-457200">
              <a:buFont typeface="+mj-lt"/>
              <a:buAutoNum type="arabicPeriod"/>
            </a:pPr>
            <a:r>
              <a:rPr lang="cs-CZ" sz="2000" dirty="0"/>
              <a:t>Příspěvek při péči o blízkou nebo jinou </a:t>
            </a:r>
            <a:r>
              <a:rPr lang="cs-CZ" sz="2000" dirty="0" smtClean="0"/>
              <a:t>osobu</a:t>
            </a:r>
          </a:p>
          <a:p>
            <a:pPr marL="0" indent="0">
              <a:buNone/>
            </a:pPr>
            <a:endParaRPr lang="cs-CZ" sz="2000" dirty="0"/>
          </a:p>
          <a:p>
            <a:r>
              <a:rPr lang="cs-CZ" sz="2000" dirty="0"/>
              <a:t> </a:t>
            </a:r>
            <a:r>
              <a:rPr lang="cs-CZ" sz="2000" b="1" dirty="0" smtClean="0"/>
              <a:t>Od  </a:t>
            </a:r>
            <a:r>
              <a:rPr lang="cs-CZ" sz="2000" b="1" dirty="0"/>
              <a:t>1.1.2007 jeden </a:t>
            </a:r>
            <a:r>
              <a:rPr lang="cs-CZ" sz="2000" b="1" dirty="0" smtClean="0"/>
              <a:t>příspěvek</a:t>
            </a:r>
            <a:r>
              <a:rPr lang="cs-CZ" sz="2000" dirty="0" smtClean="0"/>
              <a:t>  </a:t>
            </a:r>
          </a:p>
          <a:p>
            <a:r>
              <a:rPr lang="cs-CZ" sz="2000" b="1" dirty="0" smtClean="0"/>
              <a:t>Paradigmatická změna - příspěvek na péči   </a:t>
            </a:r>
          </a:p>
          <a:p>
            <a:pPr marL="0" indent="0">
              <a:buNone/>
            </a:pPr>
            <a:r>
              <a:rPr lang="cs-CZ" sz="2000" b="1" dirty="0" smtClean="0"/>
              <a:t>  </a:t>
            </a:r>
          </a:p>
          <a:p>
            <a:r>
              <a:rPr lang="cs-CZ" sz="2000" dirty="0" smtClean="0"/>
              <a:t>Od roku 1995 - 2006 posudkově medicínská kritéria bezmocnosti</a:t>
            </a:r>
            <a:endParaRPr lang="cs-CZ" sz="2000" dirty="0"/>
          </a:p>
          <a:p>
            <a:r>
              <a:rPr lang="cs-CZ" sz="2000" dirty="0" smtClean="0"/>
              <a:t>Od 1.1.2007 nová posudkově medicínská kritéria (péče o vlastní osobu a soběstačnost)</a:t>
            </a:r>
          </a:p>
          <a:p>
            <a:r>
              <a:rPr lang="cs-CZ" sz="2000" dirty="0" smtClean="0"/>
              <a:t>Od 1.1.2012 nová posudkově medicínská kritéria (základní životní potřeby)</a:t>
            </a:r>
            <a:endParaRPr lang="cs-CZ" sz="2000" dirty="0"/>
          </a:p>
          <a:p>
            <a:pPr marL="0" indent="0" algn="just">
              <a:lnSpc>
                <a:spcPct val="150000"/>
              </a:lnSpc>
              <a:buNone/>
            </a:pPr>
            <a:endParaRPr lang="cs-CZ" sz="2000" dirty="0">
              <a:latin typeface="Tahoma" pitchFamily="34" charset="0"/>
              <a:cs typeface="Tahoma" pitchFamily="34" charset="0"/>
            </a:endParaRPr>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17</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304801" y="417514"/>
            <a:ext cx="43561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a:solidFill>
                  <a:srgbClr val="000000"/>
                </a:solidFill>
              </a:rPr>
              <a:t>Posudková činnost v 21. </a:t>
            </a:r>
            <a:r>
              <a:rPr lang="cs-CZ" sz="2000" dirty="0" smtClean="0">
                <a:solidFill>
                  <a:srgbClr val="000000"/>
                </a:solidFill>
              </a:rPr>
              <a:t>století</a:t>
            </a:r>
          </a:p>
          <a:p>
            <a:pPr eaLnBrk="1" hangingPunct="1"/>
            <a:endParaRPr lang="cs-CZ" sz="2000" dirty="0">
              <a:solidFill>
                <a:srgbClr val="000000"/>
              </a:solidFill>
            </a:endParaRPr>
          </a:p>
        </p:txBody>
      </p:sp>
    </p:spTree>
    <p:extLst>
      <p:ext uri="{BB962C8B-B14F-4D97-AF65-F5344CB8AC3E}">
        <p14:creationId xmlns:p14="http://schemas.microsoft.com/office/powerpoint/2010/main" val="217408407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4"/>
          <p:cNvSpPr>
            <a:spLocks noGrp="1"/>
          </p:cNvSpPr>
          <p:nvPr>
            <p:ph type="title"/>
          </p:nvPr>
        </p:nvSpPr>
        <p:spPr/>
        <p:txBody>
          <a:bodyPr/>
          <a:lstStyle/>
          <a:p>
            <a:endParaRPr lang="cs-CZ" dirty="0" smtClean="0"/>
          </a:p>
        </p:txBody>
      </p:sp>
      <p:sp>
        <p:nvSpPr>
          <p:cNvPr id="6147" name="Zástupný symbol pro obsah 2"/>
          <p:cNvSpPr>
            <a:spLocks noGrp="1"/>
          </p:cNvSpPr>
          <p:nvPr>
            <p:ph idx="1"/>
          </p:nvPr>
        </p:nvSpPr>
        <p:spPr>
          <a:xfrm>
            <a:off x="179512" y="1412776"/>
            <a:ext cx="8856984" cy="5400601"/>
          </a:xfrm>
        </p:spPr>
        <p:txBody>
          <a:bodyPr/>
          <a:lstStyle/>
          <a:p>
            <a:r>
              <a:rPr lang="cs-CZ" sz="2000" b="1" dirty="0"/>
              <a:t>Změna definice </a:t>
            </a:r>
            <a:r>
              <a:rPr lang="cs-CZ" sz="2000" b="1" dirty="0" smtClean="0"/>
              <a:t>invalidity a posudkově medicínských kritérií</a:t>
            </a:r>
          </a:p>
          <a:p>
            <a:endParaRPr lang="cs-CZ" sz="2000" dirty="0"/>
          </a:p>
          <a:p>
            <a:r>
              <a:rPr lang="cs-CZ" sz="2000" dirty="0" smtClean="0"/>
              <a:t>Systém </a:t>
            </a:r>
            <a:r>
              <a:rPr lang="cs-CZ" sz="2000" dirty="0"/>
              <a:t>posuzování poklesu schopnosti soustavné výdělečné činnosti </a:t>
            </a:r>
            <a:r>
              <a:rPr lang="cs-CZ" sz="2000" dirty="0" smtClean="0"/>
              <a:t>(vyhláška </a:t>
            </a:r>
            <a:r>
              <a:rPr lang="cs-CZ" sz="2000" dirty="0"/>
              <a:t>č. 284/1995 </a:t>
            </a:r>
            <a:r>
              <a:rPr lang="cs-CZ" sz="2000" dirty="0" smtClean="0"/>
              <a:t>) nahrazen systémem posuzování míry poklesu pracovní schopnosti (</a:t>
            </a:r>
            <a:r>
              <a:rPr lang="cs-CZ" sz="2000" dirty="0" err="1" smtClean="0"/>
              <a:t>vyhl</a:t>
            </a:r>
            <a:r>
              <a:rPr lang="cs-CZ" sz="2000" dirty="0" smtClean="0"/>
              <a:t>. č.359/2009 Sb.)</a:t>
            </a:r>
          </a:p>
          <a:p>
            <a:pPr marL="0" indent="0">
              <a:buNone/>
            </a:pPr>
            <a:endParaRPr lang="cs-CZ" sz="2000" dirty="0" smtClean="0"/>
          </a:p>
          <a:p>
            <a:r>
              <a:rPr lang="cs-CZ" sz="2000" dirty="0" smtClean="0"/>
              <a:t>Parametrické </a:t>
            </a:r>
            <a:r>
              <a:rPr lang="cs-CZ" sz="2000" dirty="0"/>
              <a:t>změny v základním důchodovém pojištění </a:t>
            </a:r>
            <a:r>
              <a:rPr lang="cs-CZ" sz="2000" dirty="0" smtClean="0"/>
              <a:t> od roku 2010 </a:t>
            </a:r>
            <a:r>
              <a:rPr lang="cs-CZ" sz="2000" b="1" dirty="0" smtClean="0"/>
              <a:t>doplněny</a:t>
            </a:r>
            <a:r>
              <a:rPr lang="cs-CZ" sz="2000" b="1" dirty="0"/>
              <a:t> </a:t>
            </a:r>
            <a:r>
              <a:rPr lang="cs-CZ" sz="2000" b="1" dirty="0" smtClean="0"/>
              <a:t>paradigmatickými změnami </a:t>
            </a:r>
            <a:r>
              <a:rPr lang="cs-CZ" sz="2000" dirty="0"/>
              <a:t>v oblasti posuzování zdravotního stavu pro účely důchodového </a:t>
            </a:r>
            <a:r>
              <a:rPr lang="cs-CZ" sz="2000" dirty="0" smtClean="0"/>
              <a:t>pojištění</a:t>
            </a:r>
            <a:endParaRPr lang="cs-CZ" sz="2000" dirty="0">
              <a:latin typeface="Tahoma" pitchFamily="34" charset="0"/>
              <a:cs typeface="Tahoma" pitchFamily="34" charset="0"/>
            </a:endParaRPr>
          </a:p>
        </p:txBody>
      </p:sp>
      <p:sp>
        <p:nvSpPr>
          <p:cNvPr id="6148" name="Zástupný symbol pro číslo snímku 5"/>
          <p:cNvSpPr>
            <a:spLocks noGrp="1"/>
          </p:cNvSpPr>
          <p:nvPr>
            <p:ph type="sldNum" sz="quarter" idx="12"/>
          </p:nvPr>
        </p:nvSpPr>
        <p:spPr>
          <a:noFill/>
        </p:spPr>
        <p:txBody>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fld id="{6427EB0F-3C16-43C1-8EEE-C4965073275B}" type="slidenum">
              <a:rPr lang="cs-CZ" sz="1400" b="0" smtClean="0">
                <a:solidFill>
                  <a:srgbClr val="000000"/>
                </a:solidFill>
                <a:cs typeface="Tahoma" pitchFamily="34" charset="0"/>
              </a:rPr>
              <a:pPr eaLnBrk="1" hangingPunct="1"/>
              <a:t>18</a:t>
            </a:fld>
            <a:endParaRPr lang="cs-CZ" sz="1400" b="0" smtClean="0">
              <a:solidFill>
                <a:srgbClr val="000000"/>
              </a:solidFill>
              <a:cs typeface="Tahoma" pitchFamily="34" charset="0"/>
            </a:endParaRPr>
          </a:p>
        </p:txBody>
      </p:sp>
      <p:pic>
        <p:nvPicPr>
          <p:cNvPr id="6149"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31800" y="142875"/>
            <a:ext cx="35194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a:solidFill>
                  <a:srgbClr val="FFFFFF"/>
                </a:solidFill>
              </a:rPr>
              <a:t>ČESKÁ SPRÁVA SOCIÁLNÍHO ZABEZPEČENÍ</a:t>
            </a:r>
          </a:p>
        </p:txBody>
      </p:sp>
      <p:sp>
        <p:nvSpPr>
          <p:cNvPr id="6151" name="Text Box 6"/>
          <p:cNvSpPr txBox="1">
            <a:spLocks noChangeArrowheads="1"/>
          </p:cNvSpPr>
          <p:nvPr/>
        </p:nvSpPr>
        <p:spPr bwMode="auto">
          <a:xfrm>
            <a:off x="304801" y="417514"/>
            <a:ext cx="43561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200" b="1">
                <a:solidFill>
                  <a:schemeClr val="tx1"/>
                </a:solidFill>
                <a:latin typeface="Tahoma" pitchFamily="34" charset="0"/>
              </a:defRPr>
            </a:lvl1pPr>
            <a:lvl2pPr marL="742950" indent="-285750" eaLnBrk="0" hangingPunct="0">
              <a:defRPr sz="1200" b="1">
                <a:solidFill>
                  <a:schemeClr val="tx1"/>
                </a:solidFill>
                <a:latin typeface="Tahoma" pitchFamily="34" charset="0"/>
              </a:defRPr>
            </a:lvl2pPr>
            <a:lvl3pPr marL="1143000" indent="-228600" eaLnBrk="0" hangingPunct="0">
              <a:defRPr sz="1200" b="1">
                <a:solidFill>
                  <a:schemeClr val="tx1"/>
                </a:solidFill>
                <a:latin typeface="Tahoma" pitchFamily="34" charset="0"/>
              </a:defRPr>
            </a:lvl3pPr>
            <a:lvl4pPr marL="1600200" indent="-228600" eaLnBrk="0" hangingPunct="0">
              <a:defRPr sz="1200" b="1">
                <a:solidFill>
                  <a:schemeClr val="tx1"/>
                </a:solidFill>
                <a:latin typeface="Tahoma" pitchFamily="34" charset="0"/>
              </a:defRPr>
            </a:lvl4pPr>
            <a:lvl5pPr marL="2057400" indent="-228600" eaLnBrk="0" hangingPunct="0">
              <a:defRPr sz="1200" b="1">
                <a:solidFill>
                  <a:schemeClr val="tx1"/>
                </a:solidFill>
                <a:latin typeface="Tahoma" pitchFamily="34" charset="0"/>
              </a:defRPr>
            </a:lvl5pPr>
            <a:lvl6pPr marL="2514600" indent="-228600" eaLnBrk="0" fontAlgn="base" hangingPunct="0">
              <a:spcBef>
                <a:spcPct val="0"/>
              </a:spcBef>
              <a:spcAft>
                <a:spcPct val="0"/>
              </a:spcAft>
              <a:defRPr sz="1200" b="1">
                <a:solidFill>
                  <a:schemeClr val="tx1"/>
                </a:solidFill>
                <a:latin typeface="Tahoma" pitchFamily="34" charset="0"/>
              </a:defRPr>
            </a:lvl6pPr>
            <a:lvl7pPr marL="2971800" indent="-228600" eaLnBrk="0" fontAlgn="base" hangingPunct="0">
              <a:spcBef>
                <a:spcPct val="0"/>
              </a:spcBef>
              <a:spcAft>
                <a:spcPct val="0"/>
              </a:spcAft>
              <a:defRPr sz="1200" b="1">
                <a:solidFill>
                  <a:schemeClr val="tx1"/>
                </a:solidFill>
                <a:latin typeface="Tahoma" pitchFamily="34" charset="0"/>
              </a:defRPr>
            </a:lvl7pPr>
            <a:lvl8pPr marL="3429000" indent="-228600" eaLnBrk="0" fontAlgn="base" hangingPunct="0">
              <a:spcBef>
                <a:spcPct val="0"/>
              </a:spcBef>
              <a:spcAft>
                <a:spcPct val="0"/>
              </a:spcAft>
              <a:defRPr sz="1200" b="1">
                <a:solidFill>
                  <a:schemeClr val="tx1"/>
                </a:solidFill>
                <a:latin typeface="Tahoma" pitchFamily="34" charset="0"/>
              </a:defRPr>
            </a:lvl8pPr>
            <a:lvl9pPr marL="3886200" indent="-228600" eaLnBrk="0" fontAlgn="base" hangingPunct="0">
              <a:spcBef>
                <a:spcPct val="0"/>
              </a:spcBef>
              <a:spcAft>
                <a:spcPct val="0"/>
              </a:spcAft>
              <a:defRPr sz="1200" b="1">
                <a:solidFill>
                  <a:schemeClr val="tx1"/>
                </a:solidFill>
                <a:latin typeface="Tahoma" pitchFamily="34" charset="0"/>
              </a:defRPr>
            </a:lvl9pPr>
          </a:lstStyle>
          <a:p>
            <a:pPr eaLnBrk="1" hangingPunct="1"/>
            <a:r>
              <a:rPr lang="cs-CZ" sz="2000" dirty="0">
                <a:solidFill>
                  <a:srgbClr val="000000"/>
                </a:solidFill>
              </a:rPr>
              <a:t>Posudková činnost v 21. </a:t>
            </a:r>
            <a:r>
              <a:rPr lang="cs-CZ" sz="2000" dirty="0" smtClean="0">
                <a:solidFill>
                  <a:srgbClr val="000000"/>
                </a:solidFill>
              </a:rPr>
              <a:t>století</a:t>
            </a:r>
          </a:p>
          <a:p>
            <a:pPr eaLnBrk="1" hangingPunct="1"/>
            <a:endParaRPr lang="cs-CZ" sz="2000" dirty="0">
              <a:solidFill>
                <a:srgbClr val="000000"/>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4543886"/>
            <a:ext cx="1493912" cy="213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95667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288132" y="1556792"/>
            <a:ext cx="8605044" cy="5112296"/>
          </a:xfrm>
        </p:spPr>
        <p:txBody>
          <a:bodyPr>
            <a:normAutofit fontScale="92500" lnSpcReduction="20000"/>
          </a:bodyPr>
          <a:lstStyle/>
          <a:p>
            <a:pPr>
              <a:buFont typeface="Wingdings" pitchFamily="2" charset="2"/>
              <a:buChar char="q"/>
              <a:defRPr/>
            </a:pPr>
            <a:r>
              <a:rPr lang="cs-CZ" sz="2000" b="1" dirty="0" smtClean="0">
                <a:latin typeface="Arial" panose="020B0604020202020204" pitchFamily="34" charset="0"/>
                <a:cs typeface="Arial" panose="020B0604020202020204" pitchFamily="34" charset="0"/>
              </a:rPr>
              <a:t>1990 – </a:t>
            </a:r>
            <a:r>
              <a:rPr lang="cs-CZ" sz="2000" dirty="0" smtClean="0">
                <a:latin typeface="Arial" panose="020B0604020202020204" pitchFamily="34" charset="0"/>
                <a:cs typeface="Arial" panose="020B0604020202020204" pitchFamily="34" charset="0"/>
              </a:rPr>
              <a:t>PKSZ ONV/KNV a LPS OÚNZ  </a:t>
            </a:r>
          </a:p>
          <a:p>
            <a:pPr>
              <a:buFont typeface="Wingdings" pitchFamily="2" charset="2"/>
              <a:buChar char="q"/>
              <a:defRPr/>
            </a:pPr>
            <a:endParaRPr lang="cs-CZ" sz="2000" b="1" dirty="0" smtClean="0">
              <a:latin typeface="Arial" panose="020B0604020202020204" pitchFamily="34" charset="0"/>
              <a:cs typeface="Arial" panose="020B0604020202020204" pitchFamily="34" charset="0"/>
            </a:endParaRPr>
          </a:p>
          <a:p>
            <a:pPr>
              <a:buFont typeface="Wingdings" pitchFamily="2" charset="2"/>
              <a:buChar char="q"/>
              <a:defRPr/>
            </a:pPr>
            <a:r>
              <a:rPr lang="cs-CZ" sz="2000" b="1" dirty="0" smtClean="0">
                <a:latin typeface="Arial" panose="020B0604020202020204" pitchFamily="34" charset="0"/>
                <a:cs typeface="Arial" panose="020B0604020202020204" pitchFamily="34" charset="0"/>
              </a:rPr>
              <a:t>1991</a:t>
            </a:r>
            <a:r>
              <a:rPr lang="cs-CZ" sz="2000" dirty="0" smtClean="0">
                <a:latin typeface="Arial" panose="020B0604020202020204" pitchFamily="34" charset="0"/>
                <a:cs typeface="Arial" panose="020B0604020202020204" pitchFamily="34" charset="0"/>
              </a:rPr>
              <a:t> – zrušení PKSZ ONV/KNV, vznik LPS OSSZ a PK MPSV (posuzování dlouhodobých důsledků zdravotního stavu - invalidita, dávky sociální péče, bezmocnost, průkazy MV, DNZS dítěte) </a:t>
            </a:r>
          </a:p>
          <a:p>
            <a:pPr>
              <a:buFont typeface="Wingdings" pitchFamily="2" charset="2"/>
              <a:buChar char="q"/>
              <a:defRPr/>
            </a:pPr>
            <a:endParaRPr lang="cs-CZ" sz="2000" dirty="0" smtClean="0">
              <a:latin typeface="Arial" panose="020B0604020202020204" pitchFamily="34" charset="0"/>
              <a:cs typeface="Arial" panose="020B0604020202020204" pitchFamily="34" charset="0"/>
            </a:endParaRPr>
          </a:p>
          <a:p>
            <a:pPr>
              <a:buFont typeface="Wingdings" pitchFamily="2" charset="2"/>
              <a:buChar char="q"/>
              <a:defRPr/>
            </a:pPr>
            <a:r>
              <a:rPr lang="cs-CZ" sz="2000" b="1" dirty="0" smtClean="0">
                <a:latin typeface="Arial" panose="020B0604020202020204" pitchFamily="34" charset="0"/>
                <a:cs typeface="Arial" panose="020B0604020202020204" pitchFamily="34" charset="0"/>
              </a:rPr>
              <a:t>1.1.1993 </a:t>
            </a:r>
            <a:r>
              <a:rPr lang="cs-CZ" sz="2000" dirty="0" smtClean="0">
                <a:latin typeface="Arial" panose="020B0604020202020204" pitchFamily="34" charset="0"/>
                <a:cs typeface="Arial" panose="020B0604020202020204" pitchFamily="34" charset="0"/>
              </a:rPr>
              <a:t>sloučení</a:t>
            </a:r>
            <a:r>
              <a:rPr lang="cs-CZ" sz="2000" b="1" dirty="0" smtClean="0">
                <a:latin typeface="Arial" panose="020B0604020202020204" pitchFamily="34" charset="0"/>
                <a:cs typeface="Arial" panose="020B0604020202020204" pitchFamily="34" charset="0"/>
              </a:rPr>
              <a:t> </a:t>
            </a:r>
            <a:r>
              <a:rPr lang="cs-CZ" sz="2000" dirty="0" smtClean="0">
                <a:latin typeface="Arial" panose="020B0604020202020204" pitchFamily="34" charset="0"/>
                <a:cs typeface="Arial" panose="020B0604020202020204" pitchFamily="34" charset="0"/>
              </a:rPr>
              <a:t>LPS OÚNZ s LPS OSSZ</a:t>
            </a:r>
          </a:p>
          <a:p>
            <a:pPr>
              <a:buFont typeface="Wingdings" pitchFamily="2" charset="2"/>
              <a:buChar char="q"/>
              <a:defRPr/>
            </a:pPr>
            <a:endParaRPr lang="cs-CZ" sz="2000" b="1" dirty="0" smtClean="0">
              <a:latin typeface="Arial" panose="020B0604020202020204" pitchFamily="34" charset="0"/>
              <a:cs typeface="Arial" panose="020B0604020202020204" pitchFamily="34" charset="0"/>
            </a:endParaRP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1. 1996 – </a:t>
            </a:r>
            <a:r>
              <a:rPr lang="cs-CZ" sz="2000" dirty="0" smtClean="0">
                <a:latin typeface="Arial" panose="020B0604020202020204" pitchFamily="34" charset="0"/>
                <a:cs typeface="Arial" panose="020B0604020202020204" pitchFamily="34" charset="0"/>
              </a:rPr>
              <a:t>SSP,  důchodové pojištění  (na základě nabytí účinnosti zákonů) </a:t>
            </a:r>
            <a:endParaRPr lang="cs-CZ" sz="2000" dirty="0">
              <a:latin typeface="Arial" panose="020B0604020202020204" pitchFamily="34" charset="0"/>
              <a:cs typeface="Arial" panose="020B0604020202020204" pitchFamily="34" charset="0"/>
            </a:endParaRPr>
          </a:p>
          <a:p>
            <a:pPr>
              <a:buFont typeface="Wingdings" pitchFamily="2" charset="2"/>
              <a:buChar char="q"/>
              <a:defRPr/>
            </a:pPr>
            <a:endParaRPr lang="cs-CZ" sz="2000" b="1" dirty="0" smtClean="0">
              <a:latin typeface="Arial" panose="020B0604020202020204" pitchFamily="34" charset="0"/>
              <a:cs typeface="Arial" panose="020B0604020202020204" pitchFamily="34" charset="0"/>
            </a:endParaRP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1. 7. 2006 </a:t>
            </a:r>
            <a:r>
              <a:rPr lang="cs-CZ" sz="2000" dirty="0" smtClean="0">
                <a:latin typeface="Arial" panose="020B0604020202020204" pitchFamily="34" charset="0"/>
                <a:cs typeface="Arial" panose="020B0604020202020204" pitchFamily="34" charset="0"/>
              </a:rPr>
              <a:t>– rozdělení LPS na LPS ÚP a LPS OSSZ.  Zahájení činnosti LPS úřadů práce, která posuzovala zdravotní stav pro nepojistné systémy - státní sociální podporu, sociální péči, sociální potřebnost (hmotná nouze) a zaměstnanost   </a:t>
            </a:r>
          </a:p>
          <a:p>
            <a:pPr>
              <a:buFont typeface="Wingdings" pitchFamily="2" charset="2"/>
              <a:buChar char="q"/>
              <a:defRPr/>
            </a:pPr>
            <a:endParaRPr lang="cs-CZ" sz="2000" dirty="0">
              <a:latin typeface="Arial" panose="020B0604020202020204" pitchFamily="34" charset="0"/>
              <a:cs typeface="Arial" panose="020B0604020202020204" pitchFamily="34" charset="0"/>
            </a:endParaRP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1. 1. 2007 </a:t>
            </a:r>
            <a:r>
              <a:rPr lang="cs-CZ" sz="2000" dirty="0" smtClean="0">
                <a:latin typeface="Arial" panose="020B0604020202020204" pitchFamily="34" charset="0"/>
                <a:cs typeface="Arial" panose="020B0604020202020204" pitchFamily="34" charset="0"/>
              </a:rPr>
              <a:t>– LPS úřadů práce začala posuzovat stupeň závislosti na základě nabytí účinnosti zákona o sociálních službách - PARADIGMA</a:t>
            </a:r>
            <a:endParaRPr lang="cs-CZ" sz="2000" dirty="0">
              <a:latin typeface="Arial" panose="020B0604020202020204" pitchFamily="34" charset="0"/>
              <a:cs typeface="Arial" panose="020B0604020202020204" pitchFamily="34" charset="0"/>
            </a:endParaRPr>
          </a:p>
          <a:p>
            <a:pPr marL="0" indent="0">
              <a:buFont typeface="Wingdings" pitchFamily="2" charset="2"/>
              <a:buNone/>
              <a:defRPr/>
            </a:pPr>
            <a:endParaRPr lang="cs-CZ" dirty="0">
              <a:latin typeface="Arial" panose="020B0604020202020204" pitchFamily="34" charset="0"/>
              <a:cs typeface="Arial" panose="020B0604020202020204" pitchFamily="34" charset="0"/>
            </a:endParaRPr>
          </a:p>
        </p:txBody>
      </p:sp>
      <p:sp>
        <p:nvSpPr>
          <p:cNvPr id="193540" name="TextovéPole 3"/>
          <p:cNvSpPr txBox="1">
            <a:spLocks noChangeArrowheads="1"/>
          </p:cNvSpPr>
          <p:nvPr/>
        </p:nvSpPr>
        <p:spPr bwMode="auto">
          <a:xfrm>
            <a:off x="107950" y="1773238"/>
            <a:ext cx="3603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Ø"/>
              <a:defRPr sz="2400">
                <a:solidFill>
                  <a:schemeClr val="tx1"/>
                </a:solidFill>
                <a:latin typeface="Times New Roman" pitchFamily="18" charset="0"/>
              </a:defRPr>
            </a:lvl1pPr>
            <a:lvl2pPr marL="742950" indent="-285750" eaLnBrk="0" hangingPunct="0">
              <a:spcBef>
                <a:spcPct val="20000"/>
              </a:spcBef>
              <a:buChar char="–"/>
              <a:defRPr sz="20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cs-CZ" altLang="cs-CZ" sz="1800">
                <a:solidFill>
                  <a:schemeClr val="bg1"/>
                </a:solidFill>
                <a:latin typeface="Arial" charset="0"/>
              </a:rPr>
              <a:t>Č</a:t>
            </a:r>
          </a:p>
          <a:p>
            <a:pPr eaLnBrk="1" hangingPunct="1">
              <a:spcBef>
                <a:spcPct val="0"/>
              </a:spcBef>
              <a:buFontTx/>
              <a:buNone/>
            </a:pPr>
            <a:r>
              <a:rPr lang="cs-CZ" altLang="cs-CZ" sz="1800">
                <a:solidFill>
                  <a:schemeClr val="bg1"/>
                </a:solidFill>
                <a:latin typeface="Arial" charset="0"/>
              </a:rPr>
              <a:t>I N</a:t>
            </a:r>
          </a:p>
          <a:p>
            <a:pPr eaLnBrk="1" hangingPunct="1">
              <a:spcBef>
                <a:spcPct val="0"/>
              </a:spcBef>
              <a:buFontTx/>
              <a:buNone/>
            </a:pPr>
            <a:r>
              <a:rPr lang="cs-CZ" altLang="cs-CZ" sz="1800">
                <a:solidFill>
                  <a:schemeClr val="bg1"/>
                </a:solidFill>
                <a:latin typeface="Arial" charset="0"/>
              </a:rPr>
              <a:t>N</a:t>
            </a:r>
          </a:p>
          <a:p>
            <a:pPr eaLnBrk="1" hangingPunct="1">
              <a:spcBef>
                <a:spcPct val="0"/>
              </a:spcBef>
              <a:buFontTx/>
              <a:buNone/>
            </a:pPr>
            <a:r>
              <a:rPr lang="cs-CZ" altLang="cs-CZ" sz="1800">
                <a:solidFill>
                  <a:schemeClr val="bg1"/>
                </a:solidFill>
                <a:latin typeface="Arial" charset="0"/>
              </a:rPr>
              <a:t>O</a:t>
            </a:r>
          </a:p>
          <a:p>
            <a:pPr eaLnBrk="1" hangingPunct="1">
              <a:spcBef>
                <a:spcPct val="0"/>
              </a:spcBef>
              <a:buFontTx/>
              <a:buNone/>
            </a:pPr>
            <a:r>
              <a:rPr lang="cs-CZ" altLang="cs-CZ" sz="1800">
                <a:solidFill>
                  <a:schemeClr val="bg1"/>
                </a:solidFill>
                <a:latin typeface="Arial" charset="0"/>
              </a:rPr>
              <a:t>S</a:t>
            </a:r>
          </a:p>
          <a:p>
            <a:pPr eaLnBrk="1" hangingPunct="1">
              <a:spcBef>
                <a:spcPct val="0"/>
              </a:spcBef>
              <a:buFontTx/>
              <a:buNone/>
            </a:pPr>
            <a:r>
              <a:rPr lang="cs-CZ" altLang="cs-CZ" sz="1800">
                <a:solidFill>
                  <a:schemeClr val="bg1"/>
                </a:solidFill>
                <a:latin typeface="Arial" charset="0"/>
              </a:rPr>
              <a:t>T</a:t>
            </a:r>
          </a:p>
          <a:p>
            <a:pPr eaLnBrk="1" hangingPunct="1">
              <a:spcBef>
                <a:spcPct val="0"/>
              </a:spcBef>
              <a:buFontTx/>
              <a:buNone/>
            </a:pPr>
            <a:endParaRPr lang="cs-CZ" altLang="cs-CZ" sz="1800">
              <a:solidFill>
                <a:schemeClr val="bg1"/>
              </a:solidFill>
              <a:latin typeface="Arial" charset="0"/>
            </a:endParaRPr>
          </a:p>
        </p:txBody>
      </p:sp>
      <p:pic>
        <p:nvPicPr>
          <p:cNvPr id="6" name="Picture 11" descr="Obráze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p:cNvSpPr txBox="1"/>
          <p:nvPr/>
        </p:nvSpPr>
        <p:spPr>
          <a:xfrm>
            <a:off x="683568" y="676275"/>
            <a:ext cx="2376264" cy="461665"/>
          </a:xfrm>
          <a:prstGeom prst="rect">
            <a:avLst/>
          </a:prstGeom>
          <a:noFill/>
        </p:spPr>
        <p:txBody>
          <a:bodyPr wrap="square" rtlCol="0">
            <a:spAutoFit/>
          </a:bodyPr>
          <a:lstStyle/>
          <a:p>
            <a:r>
              <a:rPr lang="cs-CZ" sz="2400" dirty="0" smtClean="0"/>
              <a:t>MILNÍKY LPS</a:t>
            </a:r>
            <a:endParaRPr lang="cs-CZ" sz="2400" dirty="0"/>
          </a:p>
        </p:txBody>
      </p:sp>
    </p:spTree>
    <p:extLst>
      <p:ext uri="{BB962C8B-B14F-4D97-AF65-F5344CB8AC3E}">
        <p14:creationId xmlns:p14="http://schemas.microsoft.com/office/powerpoint/2010/main" val="201600529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Nadpis 1"/>
          <p:cNvSpPr>
            <a:spLocks noGrp="1"/>
          </p:cNvSpPr>
          <p:nvPr>
            <p:ph type="title"/>
          </p:nvPr>
        </p:nvSpPr>
        <p:spPr>
          <a:xfrm>
            <a:off x="755650" y="115888"/>
            <a:ext cx="7993063" cy="1009650"/>
          </a:xfrm>
        </p:spPr>
        <p:txBody>
          <a:bodyPr/>
          <a:lstStyle/>
          <a:p>
            <a:endParaRPr lang="cs-CZ" altLang="cs-CZ" dirty="0" smtClean="0"/>
          </a:p>
        </p:txBody>
      </p:sp>
      <p:sp>
        <p:nvSpPr>
          <p:cNvPr id="3" name="Zástupný symbol pro obsah 2"/>
          <p:cNvSpPr>
            <a:spLocks noGrp="1"/>
          </p:cNvSpPr>
          <p:nvPr>
            <p:ph idx="1"/>
          </p:nvPr>
        </p:nvSpPr>
        <p:spPr>
          <a:xfrm>
            <a:off x="152400" y="1354137"/>
            <a:ext cx="8750301" cy="5503863"/>
          </a:xfrm>
        </p:spPr>
        <p:txBody>
          <a:bodyPr>
            <a:normAutofit/>
          </a:bodyPr>
          <a:lstStyle/>
          <a:p>
            <a:pPr>
              <a:buFont typeface="Wingdings" pitchFamily="2" charset="2"/>
              <a:buChar char="q"/>
              <a:defRPr/>
            </a:pPr>
            <a:r>
              <a:rPr lang="cs-CZ" sz="2000" b="1" dirty="0" smtClean="0">
                <a:latin typeface="Arial" panose="020B0604020202020204" pitchFamily="34" charset="0"/>
                <a:cs typeface="Arial" panose="020B0604020202020204" pitchFamily="34" charset="0"/>
              </a:rPr>
              <a:t>1</a:t>
            </a:r>
            <a:r>
              <a:rPr lang="cs-CZ" sz="2000" b="1" dirty="0">
                <a:latin typeface="Arial" panose="020B0604020202020204" pitchFamily="34" charset="0"/>
                <a:cs typeface="Arial" panose="020B0604020202020204" pitchFamily="34" charset="0"/>
              </a:rPr>
              <a:t>. 7. 2009 </a:t>
            </a:r>
            <a:r>
              <a:rPr lang="cs-CZ" sz="2000" dirty="0">
                <a:latin typeface="Arial" panose="020B0604020202020204" pitchFamily="34" charset="0"/>
                <a:cs typeface="Arial" panose="020B0604020202020204" pitchFamily="34" charset="0"/>
              </a:rPr>
              <a:t>– sloučení LPS úřadů práce a LPS </a:t>
            </a:r>
            <a:r>
              <a:rPr lang="cs-CZ" sz="2000" dirty="0" smtClean="0">
                <a:latin typeface="Arial" panose="020B0604020202020204" pitchFamily="34" charset="0"/>
                <a:cs typeface="Arial" panose="020B0604020202020204" pitchFamily="34" charset="0"/>
              </a:rPr>
              <a:t>OSSZ </a:t>
            </a:r>
            <a:r>
              <a:rPr lang="cs-CZ" sz="2000" dirty="0">
                <a:latin typeface="Arial" panose="020B0604020202020204" pitchFamily="34" charset="0"/>
                <a:cs typeface="Arial" panose="020B0604020202020204" pitchFamily="34" charset="0"/>
              </a:rPr>
              <a:t>do jednotné rezortní lékařské posudkové </a:t>
            </a:r>
            <a:r>
              <a:rPr lang="cs-CZ" sz="2000" dirty="0" smtClean="0">
                <a:latin typeface="Arial" panose="020B0604020202020204" pitchFamily="34" charset="0"/>
                <a:cs typeface="Arial" panose="020B0604020202020204" pitchFamily="34" charset="0"/>
              </a:rPr>
              <a:t>služby a sloučení jejich kompetencí</a:t>
            </a: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1. 1. 2010 </a:t>
            </a:r>
            <a:r>
              <a:rPr lang="cs-CZ" sz="2000" dirty="0" smtClean="0">
                <a:latin typeface="Arial" panose="020B0604020202020204" pitchFamily="34" charset="0"/>
                <a:cs typeface="Arial" panose="020B0604020202020204" pitchFamily="34" charset="0"/>
              </a:rPr>
              <a:t>– parametrické změny v důchodovém pojištění -  třístupňová invalidita - prvního, druhého a třetího stupně.    </a:t>
            </a:r>
            <a:endParaRPr lang="cs-CZ" sz="2000" dirty="0">
              <a:latin typeface="Arial" panose="020B0604020202020204" pitchFamily="34" charset="0"/>
              <a:cs typeface="Arial" panose="020B0604020202020204" pitchFamily="34" charset="0"/>
            </a:endParaRPr>
          </a:p>
          <a:p>
            <a:pPr marL="0" indent="0">
              <a:buFont typeface="Wingdings" pitchFamily="2" charset="2"/>
              <a:buNone/>
              <a:defRPr/>
            </a:pPr>
            <a:r>
              <a:rPr lang="cs-CZ" sz="2000" dirty="0" smtClean="0">
                <a:latin typeface="Arial" panose="020B0604020202020204" pitchFamily="34" charset="0"/>
                <a:cs typeface="Arial" panose="020B0604020202020204" pitchFamily="34" charset="0"/>
              </a:rPr>
              <a:t>                    - nová kompetence LPS ČSSZ – posuzování zdravotního stavu, pracovní schopnosti a invalidity námitkového řízení - PARADIGMA</a:t>
            </a: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1. 1. 2012 </a:t>
            </a:r>
            <a:r>
              <a:rPr lang="cs-CZ" sz="2000" dirty="0" smtClean="0">
                <a:latin typeface="Arial" panose="020B0604020202020204" pitchFamily="34" charset="0"/>
                <a:cs typeface="Arial" panose="020B0604020202020204" pitchFamily="34" charset="0"/>
              </a:rPr>
              <a:t>– sociální reforma – zásadní změny zákona č. 108/2006 Sb., o sociálních službách a nová úprava dávek pro osoby se zdravotním postižením dle zákona č. 329/2011 Sb. </a:t>
            </a:r>
          </a:p>
          <a:p>
            <a:pPr>
              <a:buFont typeface="Wingdings" pitchFamily="2" charset="2"/>
              <a:buChar char="q"/>
              <a:defRPr/>
            </a:pPr>
            <a:r>
              <a:rPr lang="cs-CZ" sz="2000" b="1" dirty="0" smtClean="0">
                <a:latin typeface="Arial" panose="020B0604020202020204" pitchFamily="34" charset="0"/>
                <a:cs typeface="Arial" panose="020B0604020202020204" pitchFamily="34" charset="0"/>
              </a:rPr>
              <a:t>1. 1. 2014 </a:t>
            </a:r>
            <a:r>
              <a:rPr lang="cs-CZ" sz="2000" dirty="0" smtClean="0">
                <a:latin typeface="Arial" panose="020B0604020202020204" pitchFamily="34" charset="0"/>
                <a:cs typeface="Arial" panose="020B0604020202020204" pitchFamily="34" charset="0"/>
              </a:rPr>
              <a:t>– další změny zákonů č.108/2006 Sb. a  č.329/2011 Sb. – návrat ke zdravotnímu modelu posuzování zdravotního stavu pro účely průkazu OZP </a:t>
            </a:r>
          </a:p>
          <a:p>
            <a:pPr>
              <a:buFont typeface="Wingdings" pitchFamily="2" charset="2"/>
              <a:buChar char="q"/>
              <a:defRPr/>
            </a:pPr>
            <a:r>
              <a:rPr lang="cs-CZ" sz="2000" b="1" dirty="0" smtClean="0">
                <a:latin typeface="Arial" panose="020B0604020202020204" pitchFamily="34" charset="0"/>
                <a:cs typeface="Arial" panose="020B0604020202020204" pitchFamily="34" charset="0"/>
              </a:rPr>
              <a:t>1.8.2014 </a:t>
            </a:r>
            <a:r>
              <a:rPr lang="cs-CZ" sz="2000" dirty="0" smtClean="0">
                <a:latin typeface="Arial" panose="020B0604020202020204" pitchFamily="34" charset="0"/>
                <a:cs typeface="Arial" panose="020B0604020202020204" pitchFamily="34" charset="0"/>
              </a:rPr>
              <a:t>– obnoven status OZZ zákonem </a:t>
            </a:r>
            <a:r>
              <a:rPr lang="cs-CZ" sz="2000" dirty="0">
                <a:latin typeface="Arial" panose="020B0604020202020204" pitchFamily="34" charset="0"/>
                <a:cs typeface="Arial" panose="020B0604020202020204" pitchFamily="34" charset="0"/>
              </a:rPr>
              <a:t>č. 435/2004 Sb., o zaměstnanosti, ve znění pozdějších předpisů</a:t>
            </a:r>
            <a:endParaRPr lang="cs-CZ" sz="2000" b="1" dirty="0" smtClean="0">
              <a:latin typeface="Arial" panose="020B0604020202020204" pitchFamily="34" charset="0"/>
              <a:cs typeface="Arial" panose="020B0604020202020204" pitchFamily="34" charset="0"/>
            </a:endParaRPr>
          </a:p>
          <a:p>
            <a:pPr>
              <a:buFont typeface="Wingdings" pitchFamily="2" charset="2"/>
              <a:buChar char="q"/>
              <a:defRPr/>
            </a:pPr>
            <a:endParaRPr lang="cs-CZ" sz="2000" dirty="0">
              <a:latin typeface="Arial" panose="020B0604020202020204" pitchFamily="34" charset="0"/>
              <a:cs typeface="Arial" panose="020B0604020202020204" pitchFamily="34" charset="0"/>
            </a:endParaRPr>
          </a:p>
          <a:p>
            <a:pPr>
              <a:buFont typeface="Wingdings" pitchFamily="2" charset="2"/>
              <a:buChar char="q"/>
              <a:defRPr/>
            </a:pPr>
            <a:endParaRPr lang="cs-CZ" sz="2000"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92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548680"/>
            <a:ext cx="24685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22072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227138" y="2651125"/>
            <a:ext cx="4159250" cy="2582863"/>
          </a:xfrm>
          <a:prstGeom prst="ellipse">
            <a:avLst/>
          </a:prstGeom>
          <a:solidFill>
            <a:srgbClr val="92D050">
              <a:alpha val="30000"/>
            </a:srgb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solidFill>
                <a:prstClr val="white"/>
              </a:solidFill>
            </a:endParaRPr>
          </a:p>
        </p:txBody>
      </p:sp>
      <p:sp>
        <p:nvSpPr>
          <p:cNvPr id="6" name="Oval 5"/>
          <p:cNvSpPr/>
          <p:nvPr/>
        </p:nvSpPr>
        <p:spPr>
          <a:xfrm>
            <a:off x="3719513" y="2651125"/>
            <a:ext cx="4130675" cy="2582863"/>
          </a:xfrm>
          <a:prstGeom prst="ellipse">
            <a:avLst/>
          </a:prstGeom>
          <a:solidFill>
            <a:srgbClr val="FF0000">
              <a:alpha val="30000"/>
            </a:srgb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solidFill>
                <a:prstClr val="white"/>
              </a:solidFill>
            </a:endParaRPr>
          </a:p>
        </p:txBody>
      </p:sp>
      <p:sp>
        <p:nvSpPr>
          <p:cNvPr id="7" name="Oval 6"/>
          <p:cNvSpPr/>
          <p:nvPr/>
        </p:nvSpPr>
        <p:spPr>
          <a:xfrm>
            <a:off x="2382838" y="1700213"/>
            <a:ext cx="4108450" cy="2198687"/>
          </a:xfrm>
          <a:prstGeom prst="ellipse">
            <a:avLst/>
          </a:prstGeom>
          <a:solidFill>
            <a:srgbClr val="00B0F0">
              <a:alpha val="30000"/>
            </a:srgb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solidFill>
                <a:prstClr val="white"/>
              </a:solidFill>
            </a:endParaRPr>
          </a:p>
        </p:txBody>
      </p:sp>
      <p:sp>
        <p:nvSpPr>
          <p:cNvPr id="195589" name="TextovéPole 1"/>
          <p:cNvSpPr txBox="1">
            <a:spLocks noChangeArrowheads="1"/>
          </p:cNvSpPr>
          <p:nvPr/>
        </p:nvSpPr>
        <p:spPr bwMode="auto">
          <a:xfrm>
            <a:off x="3480222" y="1926412"/>
            <a:ext cx="21486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2400" b="1" dirty="0" smtClean="0">
                <a:solidFill>
                  <a:srgbClr val="000000"/>
                </a:solidFill>
                <a:latin typeface="Calibri" pitchFamily="34" charset="0"/>
              </a:rPr>
              <a:t>SOCIÁLNÍ </a:t>
            </a:r>
            <a:endParaRPr lang="cs-CZ" sz="2400" b="1" dirty="0">
              <a:solidFill>
                <a:srgbClr val="000000"/>
              </a:solidFill>
              <a:latin typeface="Calibri" pitchFamily="34" charset="0"/>
            </a:endParaRPr>
          </a:p>
        </p:txBody>
      </p:sp>
      <p:sp>
        <p:nvSpPr>
          <p:cNvPr id="195590" name="TextovéPole 2"/>
          <p:cNvSpPr txBox="1">
            <a:spLocks noChangeArrowheads="1"/>
          </p:cNvSpPr>
          <p:nvPr/>
        </p:nvSpPr>
        <p:spPr bwMode="auto">
          <a:xfrm>
            <a:off x="1101726" y="3789040"/>
            <a:ext cx="26952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2400" b="1" dirty="0" smtClean="0">
                <a:solidFill>
                  <a:srgbClr val="000000"/>
                </a:solidFill>
                <a:latin typeface="Calibri" pitchFamily="34" charset="0"/>
              </a:rPr>
              <a:t>ZDRAVOTNÍ</a:t>
            </a:r>
            <a:endParaRPr lang="cs-CZ" sz="2400" b="1" dirty="0">
              <a:solidFill>
                <a:srgbClr val="000000"/>
              </a:solidFill>
              <a:latin typeface="Calibri" pitchFamily="34" charset="0"/>
            </a:endParaRPr>
          </a:p>
        </p:txBody>
      </p:sp>
      <p:sp>
        <p:nvSpPr>
          <p:cNvPr id="195591" name="TextovéPole 4"/>
          <p:cNvSpPr txBox="1">
            <a:spLocks noChangeArrowheads="1"/>
          </p:cNvSpPr>
          <p:nvPr/>
        </p:nvSpPr>
        <p:spPr bwMode="auto">
          <a:xfrm>
            <a:off x="5784850" y="3976881"/>
            <a:ext cx="24699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2000" b="1" dirty="0" smtClean="0">
                <a:solidFill>
                  <a:srgbClr val="000000"/>
                </a:solidFill>
                <a:latin typeface="Calibri" pitchFamily="34" charset="0"/>
              </a:rPr>
              <a:t>EKONOMICKÝ</a:t>
            </a:r>
            <a:endParaRPr lang="cs-CZ" sz="2000" dirty="0">
              <a:solidFill>
                <a:srgbClr val="000000"/>
              </a:solidFill>
              <a:latin typeface="Calibri" pitchFamily="34" charset="0"/>
            </a:endParaRPr>
          </a:p>
        </p:txBody>
      </p:sp>
      <p:sp>
        <p:nvSpPr>
          <p:cNvPr id="195593" name="TextovéPole 17"/>
          <p:cNvSpPr txBox="1">
            <a:spLocks noChangeArrowheads="1"/>
          </p:cNvSpPr>
          <p:nvPr/>
        </p:nvSpPr>
        <p:spPr bwMode="auto">
          <a:xfrm>
            <a:off x="3577431" y="4065761"/>
            <a:ext cx="20514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1800" b="1" dirty="0" smtClean="0">
                <a:solidFill>
                  <a:srgbClr val="000000"/>
                </a:solidFill>
                <a:latin typeface="Calibri" pitchFamily="34" charset="0"/>
              </a:rPr>
              <a:t>ŽIVOTASCHOPNÝ</a:t>
            </a:r>
            <a:endParaRPr lang="cs-CZ" sz="1800" dirty="0">
              <a:solidFill>
                <a:srgbClr val="000000"/>
              </a:solidFill>
              <a:latin typeface="Calibri" pitchFamily="34" charset="0"/>
            </a:endParaRPr>
          </a:p>
        </p:txBody>
      </p:sp>
      <p:sp>
        <p:nvSpPr>
          <p:cNvPr id="195595" name="TextovéPole 20"/>
          <p:cNvSpPr txBox="1">
            <a:spLocks noChangeArrowheads="1"/>
          </p:cNvSpPr>
          <p:nvPr/>
        </p:nvSpPr>
        <p:spPr bwMode="auto">
          <a:xfrm>
            <a:off x="5140238" y="2760583"/>
            <a:ext cx="2066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2000" b="1" dirty="0" smtClean="0">
                <a:solidFill>
                  <a:srgbClr val="000000"/>
                </a:solidFill>
                <a:latin typeface="Calibri" pitchFamily="34" charset="0"/>
              </a:rPr>
              <a:t>SPRAVEDLIVÝ</a:t>
            </a:r>
            <a:endParaRPr lang="cs-CZ" sz="2000" dirty="0">
              <a:solidFill>
                <a:srgbClr val="000000"/>
              </a:solidFill>
              <a:latin typeface="Calibri" pitchFamily="34" charset="0"/>
            </a:endParaRPr>
          </a:p>
        </p:txBody>
      </p:sp>
      <p:sp>
        <p:nvSpPr>
          <p:cNvPr id="195597" name="TextovéPole 23"/>
          <p:cNvSpPr txBox="1">
            <a:spLocks noChangeArrowheads="1"/>
          </p:cNvSpPr>
          <p:nvPr/>
        </p:nvSpPr>
        <p:spPr bwMode="auto">
          <a:xfrm>
            <a:off x="2809875" y="2883694"/>
            <a:ext cx="2576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2000" b="1" dirty="0" smtClean="0">
                <a:solidFill>
                  <a:srgbClr val="000000"/>
                </a:solidFill>
                <a:latin typeface="Calibri" pitchFamily="34" charset="0"/>
              </a:rPr>
              <a:t>SNESITELNÝ</a:t>
            </a:r>
            <a:endParaRPr lang="cs-CZ" sz="2000" dirty="0">
              <a:solidFill>
                <a:srgbClr val="000000"/>
              </a:solidFill>
              <a:latin typeface="Calibri" pitchFamily="34" charset="0"/>
            </a:endParaRPr>
          </a:p>
        </p:txBody>
      </p:sp>
      <p:sp>
        <p:nvSpPr>
          <p:cNvPr id="195598" name="TextovéPole 25"/>
          <p:cNvSpPr txBox="1">
            <a:spLocks noChangeArrowheads="1"/>
          </p:cNvSpPr>
          <p:nvPr/>
        </p:nvSpPr>
        <p:spPr bwMode="auto">
          <a:xfrm>
            <a:off x="4310063" y="3233738"/>
            <a:ext cx="671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4000">
                <a:solidFill>
                  <a:srgbClr val="000000"/>
                </a:solidFill>
                <a:latin typeface="Calibri" pitchFamily="34" charset="0"/>
              </a:rPr>
              <a:t>*</a:t>
            </a:r>
          </a:p>
        </p:txBody>
      </p:sp>
      <p:sp>
        <p:nvSpPr>
          <p:cNvPr id="195599" name="TextovéPole 26"/>
          <p:cNvSpPr txBox="1">
            <a:spLocks noChangeArrowheads="1"/>
          </p:cNvSpPr>
          <p:nvPr/>
        </p:nvSpPr>
        <p:spPr bwMode="auto">
          <a:xfrm>
            <a:off x="3276601" y="5910263"/>
            <a:ext cx="400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4000" dirty="0">
                <a:solidFill>
                  <a:srgbClr val="000000"/>
                </a:solidFill>
                <a:latin typeface="Calibri" pitchFamily="34" charset="0"/>
              </a:rPr>
              <a:t>*</a:t>
            </a:r>
          </a:p>
        </p:txBody>
      </p:sp>
      <p:sp>
        <p:nvSpPr>
          <p:cNvPr id="195600" name="TextovéPole 27"/>
          <p:cNvSpPr txBox="1">
            <a:spLocks noChangeArrowheads="1"/>
          </p:cNvSpPr>
          <p:nvPr/>
        </p:nvSpPr>
        <p:spPr bwMode="auto">
          <a:xfrm>
            <a:off x="3676651" y="6034474"/>
            <a:ext cx="301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cs-CZ" sz="1800" b="1" dirty="0" smtClean="0">
                <a:solidFill>
                  <a:srgbClr val="000000"/>
                </a:solidFill>
                <a:latin typeface="Calibri" pitchFamily="34" charset="0"/>
              </a:rPr>
              <a:t>UDRŽITELNÝ</a:t>
            </a:r>
            <a:endParaRPr lang="cs-CZ" sz="1800" dirty="0">
              <a:solidFill>
                <a:srgbClr val="000000"/>
              </a:solidFill>
              <a:latin typeface="Calibri"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19" y="18256"/>
            <a:ext cx="88392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ovéPole 18"/>
          <p:cNvSpPr txBox="1"/>
          <p:nvPr/>
        </p:nvSpPr>
        <p:spPr>
          <a:xfrm>
            <a:off x="539552" y="764704"/>
            <a:ext cx="3240360" cy="400110"/>
          </a:xfrm>
          <a:prstGeom prst="rect">
            <a:avLst/>
          </a:prstGeom>
          <a:noFill/>
        </p:spPr>
        <p:txBody>
          <a:bodyPr wrap="square" rtlCol="0">
            <a:spAutoFit/>
          </a:bodyPr>
          <a:lstStyle/>
          <a:p>
            <a:r>
              <a:rPr lang="cs-CZ" sz="2000" dirty="0" smtClean="0"/>
              <a:t>Udržitelnost systému</a:t>
            </a:r>
            <a:endParaRPr lang="cs-CZ" sz="2000" dirty="0"/>
          </a:p>
        </p:txBody>
      </p:sp>
    </p:spTree>
    <p:extLst>
      <p:ext uri="{BB962C8B-B14F-4D97-AF65-F5344CB8AC3E}">
        <p14:creationId xmlns:p14="http://schemas.microsoft.com/office/powerpoint/2010/main" val="151448344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Oval 2"/>
          <p:cNvSpPr>
            <a:spLocks noChangeArrowheads="1"/>
          </p:cNvSpPr>
          <p:nvPr/>
        </p:nvSpPr>
        <p:spPr bwMode="auto">
          <a:xfrm>
            <a:off x="3228975" y="1990725"/>
            <a:ext cx="2581275" cy="2571750"/>
          </a:xfrm>
          <a:prstGeom prst="ellipse">
            <a:avLst/>
          </a:prstGeom>
          <a:noFill/>
          <a:ln w="38100">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15" name="Text Box 3"/>
          <p:cNvSpPr txBox="1">
            <a:spLocks noChangeArrowheads="1"/>
          </p:cNvSpPr>
          <p:nvPr/>
        </p:nvSpPr>
        <p:spPr bwMode="auto">
          <a:xfrm>
            <a:off x="3695700" y="2962275"/>
            <a:ext cx="1819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cs-CZ" altLang="cs-CZ" b="1">
                <a:solidFill>
                  <a:srgbClr val="CC3300"/>
                </a:solidFill>
                <a:latin typeface="Arial" charset="0"/>
              </a:rPr>
              <a:t>ZDRAVÍ</a:t>
            </a:r>
          </a:p>
        </p:txBody>
      </p:sp>
      <p:sp>
        <p:nvSpPr>
          <p:cNvPr id="218116" name="Oval 4"/>
          <p:cNvSpPr>
            <a:spLocks noChangeArrowheads="1"/>
          </p:cNvSpPr>
          <p:nvPr/>
        </p:nvSpPr>
        <p:spPr bwMode="auto">
          <a:xfrm>
            <a:off x="569913" y="455613"/>
            <a:ext cx="2581275" cy="2571750"/>
          </a:xfrm>
          <a:prstGeom prst="ellipse">
            <a:avLst/>
          </a:prstGeom>
          <a:noFill/>
          <a:ln w="38100">
            <a:solidFill>
              <a:srgbClr val="33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17" name="AutoShape 5"/>
          <p:cNvSpPr>
            <a:spLocks noChangeArrowheads="1"/>
          </p:cNvSpPr>
          <p:nvPr/>
        </p:nvSpPr>
        <p:spPr bwMode="auto">
          <a:xfrm rot="1995134">
            <a:off x="2922588" y="2305050"/>
            <a:ext cx="476250" cy="546100"/>
          </a:xfrm>
          <a:prstGeom prst="rightArrow">
            <a:avLst>
              <a:gd name="adj1" fmla="val 34954"/>
              <a:gd name="adj2" fmla="val 57843"/>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18" name="Text Box 6"/>
          <p:cNvSpPr txBox="1">
            <a:spLocks noChangeArrowheads="1"/>
          </p:cNvSpPr>
          <p:nvPr/>
        </p:nvSpPr>
        <p:spPr bwMode="auto">
          <a:xfrm>
            <a:off x="981075" y="1285875"/>
            <a:ext cx="192405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cs-CZ" altLang="cs-CZ" sz="2800" b="1">
                <a:solidFill>
                  <a:srgbClr val="333399"/>
                </a:solidFill>
                <a:latin typeface="Arial" charset="0"/>
              </a:rPr>
              <a:t>ŽIVOTNÍ STYL</a:t>
            </a:r>
          </a:p>
          <a:p>
            <a:pPr algn="ctr" eaLnBrk="1" hangingPunct="1">
              <a:spcBef>
                <a:spcPct val="0"/>
              </a:spcBef>
              <a:buFontTx/>
              <a:buNone/>
            </a:pPr>
            <a:r>
              <a:rPr lang="cs-CZ" altLang="cs-CZ" sz="2800" b="1">
                <a:solidFill>
                  <a:srgbClr val="333399"/>
                </a:solidFill>
                <a:latin typeface="Arial" charset="0"/>
              </a:rPr>
              <a:t>40%</a:t>
            </a:r>
          </a:p>
        </p:txBody>
      </p:sp>
      <p:sp>
        <p:nvSpPr>
          <p:cNvPr id="218119" name="Oval 7"/>
          <p:cNvSpPr>
            <a:spLocks noChangeArrowheads="1"/>
          </p:cNvSpPr>
          <p:nvPr/>
        </p:nvSpPr>
        <p:spPr bwMode="auto">
          <a:xfrm>
            <a:off x="636588" y="3551238"/>
            <a:ext cx="2581275" cy="2571750"/>
          </a:xfrm>
          <a:prstGeom prst="ellipse">
            <a:avLst/>
          </a:prstGeom>
          <a:noFill/>
          <a:ln w="38100">
            <a:solidFill>
              <a:srgbClr val="33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0" name="Oval 8"/>
          <p:cNvSpPr>
            <a:spLocks noChangeArrowheads="1"/>
          </p:cNvSpPr>
          <p:nvPr/>
        </p:nvSpPr>
        <p:spPr bwMode="auto">
          <a:xfrm>
            <a:off x="5875338" y="446088"/>
            <a:ext cx="2581275" cy="2571750"/>
          </a:xfrm>
          <a:prstGeom prst="ellipse">
            <a:avLst/>
          </a:prstGeom>
          <a:noFill/>
          <a:ln w="38100">
            <a:solidFill>
              <a:srgbClr val="33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1" name="Oval 9"/>
          <p:cNvSpPr>
            <a:spLocks noChangeArrowheads="1"/>
          </p:cNvSpPr>
          <p:nvPr/>
        </p:nvSpPr>
        <p:spPr bwMode="auto">
          <a:xfrm>
            <a:off x="5875338" y="3570288"/>
            <a:ext cx="2581275" cy="2571750"/>
          </a:xfrm>
          <a:prstGeom prst="ellipse">
            <a:avLst/>
          </a:prstGeom>
          <a:noFill/>
          <a:ln w="38100">
            <a:solidFill>
              <a:srgbClr val="33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2" name="Text Box 10"/>
          <p:cNvSpPr txBox="1">
            <a:spLocks noChangeArrowheads="1"/>
          </p:cNvSpPr>
          <p:nvPr/>
        </p:nvSpPr>
        <p:spPr bwMode="auto">
          <a:xfrm>
            <a:off x="6103938" y="1246188"/>
            <a:ext cx="230505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cs-CZ" altLang="cs-CZ" sz="2800" b="1">
                <a:solidFill>
                  <a:srgbClr val="333399"/>
                </a:solidFill>
                <a:latin typeface="Arial" charset="0"/>
              </a:rPr>
              <a:t>ŽIVOTNÍ PROSTŘEDÍ</a:t>
            </a:r>
          </a:p>
          <a:p>
            <a:pPr algn="ctr" eaLnBrk="1" hangingPunct="1">
              <a:spcBef>
                <a:spcPct val="0"/>
              </a:spcBef>
              <a:buFontTx/>
              <a:buNone/>
            </a:pPr>
            <a:r>
              <a:rPr lang="cs-CZ" altLang="cs-CZ" sz="2800" b="1">
                <a:solidFill>
                  <a:srgbClr val="333399"/>
                </a:solidFill>
                <a:latin typeface="Arial" charset="0"/>
              </a:rPr>
              <a:t>35%</a:t>
            </a:r>
          </a:p>
        </p:txBody>
      </p:sp>
      <p:sp>
        <p:nvSpPr>
          <p:cNvPr id="218123" name="Text Box 11"/>
          <p:cNvSpPr txBox="1">
            <a:spLocks noChangeArrowheads="1"/>
          </p:cNvSpPr>
          <p:nvPr/>
        </p:nvSpPr>
        <p:spPr bwMode="auto">
          <a:xfrm>
            <a:off x="771525" y="4314825"/>
            <a:ext cx="23622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cs-CZ" altLang="cs-CZ" sz="2000" b="1">
                <a:solidFill>
                  <a:srgbClr val="333399"/>
                </a:solidFill>
                <a:latin typeface="Arial" charset="0"/>
              </a:rPr>
              <a:t>PÉČE O ZDRAVÍ A ZDRAVOTNICTVÍ</a:t>
            </a:r>
          </a:p>
          <a:p>
            <a:pPr algn="ctr" eaLnBrk="1" hangingPunct="1">
              <a:spcBef>
                <a:spcPct val="0"/>
              </a:spcBef>
              <a:buFontTx/>
              <a:buNone/>
            </a:pPr>
            <a:r>
              <a:rPr lang="cs-CZ" altLang="cs-CZ" sz="2800" b="1">
                <a:solidFill>
                  <a:srgbClr val="333399"/>
                </a:solidFill>
                <a:latin typeface="Arial" charset="0"/>
              </a:rPr>
              <a:t>15%</a:t>
            </a:r>
          </a:p>
        </p:txBody>
      </p:sp>
      <p:sp>
        <p:nvSpPr>
          <p:cNvPr id="218124" name="Text Box 12"/>
          <p:cNvSpPr txBox="1">
            <a:spLocks noChangeArrowheads="1"/>
          </p:cNvSpPr>
          <p:nvPr/>
        </p:nvSpPr>
        <p:spPr bwMode="auto">
          <a:xfrm>
            <a:off x="5934075" y="4143375"/>
            <a:ext cx="2466975" cy="161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cs-CZ" altLang="cs-CZ" sz="2400" b="1">
                <a:solidFill>
                  <a:srgbClr val="333399"/>
                </a:solidFill>
                <a:latin typeface="Arial" charset="0"/>
              </a:rPr>
              <a:t>BIOLOGICKÝ</a:t>
            </a:r>
          </a:p>
          <a:p>
            <a:pPr algn="ctr" eaLnBrk="1" hangingPunct="1">
              <a:spcBef>
                <a:spcPct val="0"/>
              </a:spcBef>
              <a:buFontTx/>
              <a:buNone/>
            </a:pPr>
            <a:r>
              <a:rPr lang="cs-CZ" altLang="cs-CZ" sz="2400" b="1">
                <a:solidFill>
                  <a:srgbClr val="333399"/>
                </a:solidFill>
                <a:latin typeface="Arial" charset="0"/>
              </a:rPr>
              <a:t>(GENETICKÝ)</a:t>
            </a:r>
          </a:p>
          <a:p>
            <a:pPr algn="ctr" eaLnBrk="1" hangingPunct="1">
              <a:spcBef>
                <a:spcPct val="0"/>
              </a:spcBef>
              <a:buFontTx/>
              <a:buNone/>
            </a:pPr>
            <a:r>
              <a:rPr lang="cs-CZ" altLang="cs-CZ" sz="2400" b="1">
                <a:solidFill>
                  <a:srgbClr val="333399"/>
                </a:solidFill>
                <a:latin typeface="Arial" charset="0"/>
              </a:rPr>
              <a:t>ZÁKLAD</a:t>
            </a:r>
          </a:p>
          <a:p>
            <a:pPr algn="ctr" eaLnBrk="1" hangingPunct="1">
              <a:spcBef>
                <a:spcPct val="0"/>
              </a:spcBef>
              <a:buFontTx/>
              <a:buNone/>
            </a:pPr>
            <a:r>
              <a:rPr lang="cs-CZ" altLang="cs-CZ" sz="2800" b="1">
                <a:solidFill>
                  <a:srgbClr val="333399"/>
                </a:solidFill>
                <a:latin typeface="Arial" charset="0"/>
              </a:rPr>
              <a:t>10%</a:t>
            </a:r>
          </a:p>
        </p:txBody>
      </p:sp>
      <p:sp>
        <p:nvSpPr>
          <p:cNvPr id="218125" name="AutoShape 13"/>
          <p:cNvSpPr>
            <a:spLocks noChangeArrowheads="1"/>
          </p:cNvSpPr>
          <p:nvPr/>
        </p:nvSpPr>
        <p:spPr bwMode="auto">
          <a:xfrm rot="-2141185">
            <a:off x="2997200" y="3798888"/>
            <a:ext cx="476250" cy="546100"/>
          </a:xfrm>
          <a:prstGeom prst="rightArrow">
            <a:avLst>
              <a:gd name="adj1" fmla="val 34954"/>
              <a:gd name="adj2" fmla="val 57843"/>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6" name="AutoShape 14"/>
          <p:cNvSpPr>
            <a:spLocks noChangeArrowheads="1"/>
          </p:cNvSpPr>
          <p:nvPr/>
        </p:nvSpPr>
        <p:spPr bwMode="auto">
          <a:xfrm rot="8742044">
            <a:off x="5654675" y="2284413"/>
            <a:ext cx="476250" cy="546100"/>
          </a:xfrm>
          <a:prstGeom prst="rightArrow">
            <a:avLst>
              <a:gd name="adj1" fmla="val 34954"/>
              <a:gd name="adj2" fmla="val 57843"/>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7" name="AutoShape 15"/>
          <p:cNvSpPr>
            <a:spLocks noChangeArrowheads="1"/>
          </p:cNvSpPr>
          <p:nvPr/>
        </p:nvSpPr>
        <p:spPr bwMode="auto">
          <a:xfrm rot="-9007291">
            <a:off x="5549900" y="3865563"/>
            <a:ext cx="476250" cy="546100"/>
          </a:xfrm>
          <a:prstGeom prst="rightArrow">
            <a:avLst>
              <a:gd name="adj1" fmla="val 34954"/>
              <a:gd name="adj2" fmla="val 57843"/>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8" name="AutoShape 16"/>
          <p:cNvSpPr>
            <a:spLocks noChangeArrowheads="1"/>
          </p:cNvSpPr>
          <p:nvPr/>
        </p:nvSpPr>
        <p:spPr bwMode="auto">
          <a:xfrm>
            <a:off x="3162300" y="1419225"/>
            <a:ext cx="2695575" cy="552450"/>
          </a:xfrm>
          <a:prstGeom prst="leftRightArrow">
            <a:avLst>
              <a:gd name="adj1" fmla="val 36204"/>
              <a:gd name="adj2" fmla="val 66661"/>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29" name="AutoShape 17"/>
          <p:cNvSpPr>
            <a:spLocks noChangeArrowheads="1"/>
          </p:cNvSpPr>
          <p:nvPr/>
        </p:nvSpPr>
        <p:spPr bwMode="auto">
          <a:xfrm>
            <a:off x="3217863" y="4665663"/>
            <a:ext cx="2638425" cy="552450"/>
          </a:xfrm>
          <a:prstGeom prst="leftRightArrow">
            <a:avLst>
              <a:gd name="adj1" fmla="val 36204"/>
              <a:gd name="adj2" fmla="val 65248"/>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30" name="AutoShape 18"/>
          <p:cNvSpPr>
            <a:spLocks noChangeArrowheads="1"/>
          </p:cNvSpPr>
          <p:nvPr/>
        </p:nvSpPr>
        <p:spPr bwMode="auto">
          <a:xfrm rot="-5400000">
            <a:off x="1679575" y="3022600"/>
            <a:ext cx="533400" cy="552450"/>
          </a:xfrm>
          <a:prstGeom prst="leftRightArrow">
            <a:avLst>
              <a:gd name="adj1" fmla="val 43685"/>
              <a:gd name="adj2" fmla="val 41125"/>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
        <p:nvSpPr>
          <p:cNvPr id="218131" name="AutoShape 19"/>
          <p:cNvSpPr>
            <a:spLocks noChangeArrowheads="1"/>
          </p:cNvSpPr>
          <p:nvPr/>
        </p:nvSpPr>
        <p:spPr bwMode="auto">
          <a:xfrm rot="-5400000">
            <a:off x="6935788" y="3030538"/>
            <a:ext cx="533400" cy="552450"/>
          </a:xfrm>
          <a:prstGeom prst="leftRightArrow">
            <a:avLst>
              <a:gd name="adj1" fmla="val 43685"/>
              <a:gd name="adj2" fmla="val 41125"/>
            </a:avLst>
          </a:prstGeom>
          <a:solidFill>
            <a:schemeClr val="accent1"/>
          </a:solidFill>
          <a:ln w="381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cs-CZ" altLang="cs-CZ" sz="1800">
              <a:solidFill>
                <a:srgbClr val="000000"/>
              </a:solidFill>
              <a:latin typeface="Arial" charset="0"/>
            </a:endParaRPr>
          </a:p>
        </p:txBody>
      </p:sp>
    </p:spTree>
    <p:extLst>
      <p:ext uri="{BB962C8B-B14F-4D97-AF65-F5344CB8AC3E}">
        <p14:creationId xmlns:p14="http://schemas.microsoft.com/office/powerpoint/2010/main" val="12801040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07504" y="1412776"/>
            <a:ext cx="8928992" cy="5445224"/>
          </a:xfrm>
        </p:spPr>
        <p:txBody>
          <a:bodyPr rtlCol="0">
            <a:noAutofit/>
          </a:bodyPr>
          <a:lstStyle/>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Zdraví souvisí se sociálním gradientem.</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Stres poškozuje zdraví.</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Zdravotní a sociální podmínky v dětství ovlivňují další zdravotní osud jedince.</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Chudoba a sociální izolace zkracuje život.</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Problémy v práci (v rodině) zvyšují riziko nemocí</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Jistota zaměstnání zlepšuje zdraví, nezaměstnanost je příčinou nemocí a předčasných úmrtí.</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Sociální opora a sociální kontakty zlepšují zdraví.</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Spotřeba alkoholu, cigaret a drog je ovlivňována sociálním prostředím.</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Zdravé potraviny jsou politickým problémem.</a:t>
            </a:r>
          </a:p>
          <a:p>
            <a:pPr marL="457200" indent="-457200" eaLnBrk="1" fontAlgn="auto" hangingPunct="1">
              <a:spcAft>
                <a:spcPts val="0"/>
              </a:spcAft>
              <a:buFont typeface="+mj-lt"/>
              <a:buAutoNum type="arabicPeriod"/>
              <a:defRPr/>
            </a:pPr>
            <a:r>
              <a:rPr lang="cs-CZ" sz="2000" dirty="0">
                <a:latin typeface="Arial" panose="020B0604020202020204" pitchFamily="34" charset="0"/>
                <a:cs typeface="Arial" panose="020B0604020202020204" pitchFamily="34" charset="0"/>
              </a:rPr>
              <a:t>Zdravá doprava, to je chůze, jízda na kole a dobrá veřejná doprava. </a:t>
            </a:r>
            <a:endParaRPr lang="cs-CZ" sz="2000" dirty="0" smtClean="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8839200" cy="119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ovéPole 1"/>
          <p:cNvSpPr txBox="1"/>
          <p:nvPr/>
        </p:nvSpPr>
        <p:spPr>
          <a:xfrm>
            <a:off x="0" y="677068"/>
            <a:ext cx="7596336" cy="400110"/>
          </a:xfrm>
          <a:prstGeom prst="rect">
            <a:avLst/>
          </a:prstGeom>
          <a:noFill/>
        </p:spPr>
        <p:txBody>
          <a:bodyPr wrap="square" rtlCol="0">
            <a:spAutoFit/>
          </a:bodyPr>
          <a:lstStyle/>
          <a:p>
            <a:r>
              <a:rPr lang="cs-CZ" sz="2000" dirty="0" smtClean="0"/>
              <a:t>SOCIÁLNÍ DETERMINANTY ZDRAVÍ</a:t>
            </a:r>
            <a:endParaRPr lang="cs-CZ" sz="2000" dirty="0"/>
          </a:p>
        </p:txBody>
      </p:sp>
      <p:sp>
        <p:nvSpPr>
          <p:cNvPr id="4" name="TextovéPole 3"/>
          <p:cNvSpPr txBox="1"/>
          <p:nvPr/>
        </p:nvSpPr>
        <p:spPr>
          <a:xfrm>
            <a:off x="5508104" y="6090592"/>
            <a:ext cx="2808312" cy="276999"/>
          </a:xfrm>
          <a:prstGeom prst="rect">
            <a:avLst/>
          </a:prstGeom>
          <a:noFill/>
        </p:spPr>
        <p:txBody>
          <a:bodyPr wrap="square" rtlCol="0">
            <a:spAutoFit/>
          </a:bodyPr>
          <a:lstStyle/>
          <a:p>
            <a:r>
              <a:rPr lang="cs-CZ" b="0" dirty="0" err="1"/>
              <a:t>Wilkinson</a:t>
            </a:r>
            <a:r>
              <a:rPr lang="cs-CZ" b="0" dirty="0"/>
              <a:t>, </a:t>
            </a:r>
            <a:r>
              <a:rPr lang="cs-CZ" b="0" dirty="0" err="1"/>
              <a:t>Marmot</a:t>
            </a:r>
            <a:r>
              <a:rPr lang="cs-CZ" b="0" dirty="0"/>
              <a:t>, 2005</a:t>
            </a:r>
            <a:endParaRPr lang="cs-CZ" dirty="0"/>
          </a:p>
        </p:txBody>
      </p:sp>
    </p:spTree>
    <p:extLst>
      <p:ext uri="{BB962C8B-B14F-4D97-AF65-F5344CB8AC3E}">
        <p14:creationId xmlns:p14="http://schemas.microsoft.com/office/powerpoint/2010/main" val="415082050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251520" y="2132856"/>
            <a:ext cx="8587680" cy="3888432"/>
          </a:xfrm>
        </p:spPr>
        <p:txBody>
          <a:bodyPr rtlCol="0">
            <a:noAutofit/>
          </a:bodyPr>
          <a:lstStyle/>
          <a:p>
            <a:pPr eaLnBrk="1" fontAlgn="auto" hangingPunct="1">
              <a:spcAft>
                <a:spcPts val="0"/>
              </a:spcAft>
              <a:buFont typeface="Wingdings" panose="05000000000000000000" pitchFamily="2" charset="2"/>
              <a:buChar char="q"/>
              <a:defRPr/>
            </a:pPr>
            <a:r>
              <a:rPr lang="cs-CZ" sz="2400" dirty="0" smtClean="0">
                <a:latin typeface="Arial" panose="020B0604020202020204" pitchFamily="34" charset="0"/>
                <a:cs typeface="Arial" panose="020B0604020202020204" pitchFamily="34" charset="0"/>
              </a:rPr>
              <a:t>CÍL </a:t>
            </a:r>
          </a:p>
          <a:p>
            <a:pPr marL="0" indent="0" eaLnBrk="1" fontAlgn="auto" hangingPunct="1">
              <a:spcAft>
                <a:spcPts val="0"/>
              </a:spcAft>
              <a:buFont typeface="Arial" panose="020B0604020202020204" pitchFamily="34" charset="0"/>
              <a:buNone/>
              <a:defRPr/>
            </a:pPr>
            <a:r>
              <a:rPr lang="cs-CZ" sz="2400" dirty="0">
                <a:latin typeface="Arial" panose="020B0604020202020204" pitchFamily="34" charset="0"/>
                <a:cs typeface="Arial" panose="020B0604020202020204" pitchFamily="34" charset="0"/>
              </a:rPr>
              <a:t>	</a:t>
            </a:r>
            <a:r>
              <a:rPr lang="cs-CZ" sz="2400" dirty="0" smtClean="0">
                <a:latin typeface="Arial" panose="020B0604020202020204" pitchFamily="34" charset="0"/>
                <a:cs typeface="Arial" panose="020B0604020202020204" pitchFamily="34" charset="0"/>
              </a:rPr>
              <a:t>KOMPENZACE ZDRAVOTNÍHO POSTIŽENÍ 			NIKOLIV </a:t>
            </a:r>
          </a:p>
          <a:p>
            <a:pPr marL="0" indent="0" eaLnBrk="1" fontAlgn="auto" hangingPunct="1">
              <a:spcAft>
                <a:spcPts val="0"/>
              </a:spcAft>
              <a:buFont typeface="Arial" panose="020B0604020202020204" pitchFamily="34" charset="0"/>
              <a:buNone/>
              <a:defRPr/>
            </a:pPr>
            <a:r>
              <a:rPr lang="cs-CZ" sz="2400" dirty="0" smtClean="0">
                <a:latin typeface="Arial" panose="020B0604020202020204" pitchFamily="34" charset="0"/>
                <a:cs typeface="Arial" panose="020B0604020202020204" pitchFamily="34" charset="0"/>
              </a:rPr>
              <a:t>	ŘEŠENÍ EKONOMICKÝCH DŮSLEDKŮ DNZS</a:t>
            </a:r>
          </a:p>
        </p:txBody>
      </p:sp>
      <p:pic>
        <p:nvPicPr>
          <p:cNvPr id="2017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3759200"/>
            <a:ext cx="2878138" cy="208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392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ovéPole 1"/>
          <p:cNvSpPr txBox="1"/>
          <p:nvPr/>
        </p:nvSpPr>
        <p:spPr>
          <a:xfrm>
            <a:off x="0" y="677068"/>
            <a:ext cx="7596336" cy="400110"/>
          </a:xfrm>
          <a:prstGeom prst="rect">
            <a:avLst/>
          </a:prstGeom>
          <a:noFill/>
        </p:spPr>
        <p:txBody>
          <a:bodyPr wrap="square" rtlCol="0">
            <a:spAutoFit/>
          </a:bodyPr>
          <a:lstStyle/>
          <a:p>
            <a:r>
              <a:rPr lang="cs-CZ" sz="2000" dirty="0" smtClean="0"/>
              <a:t> CÍLE ZMĚN V LÉKAŘSKÉ POSUDKOVÉ ČINNOSTI</a:t>
            </a:r>
            <a:endParaRPr lang="cs-CZ" sz="2000" dirty="0"/>
          </a:p>
        </p:txBody>
      </p:sp>
    </p:spTree>
    <p:extLst>
      <p:ext uri="{BB962C8B-B14F-4D97-AF65-F5344CB8AC3E}">
        <p14:creationId xmlns:p14="http://schemas.microsoft.com/office/powerpoint/2010/main" val="12327614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9512" y="1412776"/>
            <a:ext cx="8712968" cy="5256584"/>
          </a:xfrm>
        </p:spPr>
        <p:txBody>
          <a:bodyPr>
            <a:normAutofit fontScale="92500" lnSpcReduction="10000"/>
          </a:bodyPr>
          <a:lstStyle/>
          <a:p>
            <a:pPr>
              <a:buFont typeface="Wingdings" pitchFamily="2" charset="2"/>
              <a:buChar char="q"/>
              <a:defRPr/>
            </a:pPr>
            <a:r>
              <a:rPr lang="cs-CZ" dirty="0" smtClean="0">
                <a:latin typeface="Arial" panose="020B0604020202020204" pitchFamily="34" charset="0"/>
                <a:cs typeface="Arial" panose="020B0604020202020204" pitchFamily="34" charset="0"/>
              </a:rPr>
              <a:t>Revize z pohledu překonaných hodnotících přístupů zdravotního stavu za cenu podstatně vyšších nákladů</a:t>
            </a:r>
          </a:p>
          <a:p>
            <a:pPr>
              <a:buFont typeface="Wingdings" pitchFamily="2" charset="2"/>
              <a:buChar char="q"/>
              <a:defRPr/>
            </a:pPr>
            <a:endParaRPr lang="cs-CZ" dirty="0" smtClean="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LPS nárazník mezi klienty a dávkovými systémy a orgány sociálního zabezpečení </a:t>
            </a:r>
          </a:p>
          <a:p>
            <a:pPr marL="0" indent="0">
              <a:buFont typeface="Wingdings" pitchFamily="2" charset="2"/>
              <a:buNone/>
              <a:defRPr/>
            </a:pPr>
            <a:endParaRPr lang="cs-CZ" dirty="0" smtClean="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Návrat k posuzování podle zdravotních stavů vrací sociální politiku ve vztahu k řešení potřeb osob se zdravotním postižením o více než 20 let zpět </a:t>
            </a:r>
          </a:p>
          <a:p>
            <a:pPr>
              <a:buFont typeface="Wingdings" pitchFamily="2" charset="2"/>
              <a:buChar char="q"/>
              <a:defRPr/>
            </a:pPr>
            <a:endParaRPr lang="cs-CZ" dirty="0" smtClean="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Zvýšení míry závislosti populace ČR na sociálních dávkách vede ke snížení motivace a aktivizace života</a:t>
            </a:r>
          </a:p>
          <a:p>
            <a:pPr>
              <a:buFont typeface="Wingdings" pitchFamily="2" charset="2"/>
              <a:buChar char="q"/>
              <a:defRPr/>
            </a:pPr>
            <a:endParaRPr lang="cs-CZ" dirty="0" smtClean="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Rostoucí složitost systému znamená rostoucí citlivost vůči náhodným chybám či změnám</a:t>
            </a:r>
            <a:endParaRPr lang="cs-CZ"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8392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ovéPole 3"/>
          <p:cNvSpPr txBox="1"/>
          <p:nvPr/>
        </p:nvSpPr>
        <p:spPr>
          <a:xfrm>
            <a:off x="251520" y="620688"/>
            <a:ext cx="7056784" cy="461665"/>
          </a:xfrm>
          <a:prstGeom prst="rect">
            <a:avLst/>
          </a:prstGeom>
          <a:noFill/>
        </p:spPr>
        <p:txBody>
          <a:bodyPr wrap="square" rtlCol="0">
            <a:spAutoFit/>
          </a:bodyPr>
          <a:lstStyle/>
          <a:p>
            <a:r>
              <a:rPr lang="cs-CZ" altLang="cs-CZ" sz="2400" dirty="0">
                <a:latin typeface="Arial" charset="0"/>
              </a:rPr>
              <a:t>Vratné a nevratné děje v činnosti LPS</a:t>
            </a:r>
            <a:endParaRPr lang="cs-CZ" sz="2400" dirty="0"/>
          </a:p>
        </p:txBody>
      </p:sp>
    </p:spTree>
    <p:extLst>
      <p:ext uri="{BB962C8B-B14F-4D97-AF65-F5344CB8AC3E}">
        <p14:creationId xmlns:p14="http://schemas.microsoft.com/office/powerpoint/2010/main" val="3229894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Nadpis 1"/>
          <p:cNvSpPr>
            <a:spLocks noGrp="1"/>
          </p:cNvSpPr>
          <p:nvPr>
            <p:ph type="title"/>
          </p:nvPr>
        </p:nvSpPr>
        <p:spPr>
          <a:xfrm>
            <a:off x="611188" y="333375"/>
            <a:ext cx="8229600" cy="792163"/>
          </a:xfrm>
        </p:spPr>
        <p:txBody>
          <a:bodyPr/>
          <a:lstStyle/>
          <a:p>
            <a:endParaRPr lang="cs-CZ" altLang="cs-CZ" b="1" dirty="0" smtClean="0">
              <a:latin typeface="Arial" charset="0"/>
              <a:cs typeface="Arial" charset="0"/>
            </a:endParaRPr>
          </a:p>
        </p:txBody>
      </p:sp>
      <p:sp>
        <p:nvSpPr>
          <p:cNvPr id="3" name="Zástupný symbol pro obsah 2"/>
          <p:cNvSpPr>
            <a:spLocks noGrp="1"/>
          </p:cNvSpPr>
          <p:nvPr>
            <p:ph idx="1"/>
          </p:nvPr>
        </p:nvSpPr>
        <p:spPr>
          <a:xfrm>
            <a:off x="179512" y="1772816"/>
            <a:ext cx="8856984" cy="4824834"/>
          </a:xfrm>
        </p:spPr>
        <p:txBody>
          <a:bodyPr>
            <a:normAutofit/>
          </a:bodyPr>
          <a:lstStyle/>
          <a:p>
            <a:pPr marL="457200" indent="-457200">
              <a:buFont typeface="+mj-lt"/>
              <a:buAutoNum type="arabicParenR"/>
              <a:defRPr/>
            </a:pPr>
            <a:r>
              <a:rPr lang="cs-CZ" b="1" dirty="0" smtClean="0">
                <a:latin typeface="Arial" panose="020B0604020202020204" pitchFamily="34" charset="0"/>
                <a:cs typeface="Arial" panose="020B0604020202020204" pitchFamily="34" charset="0"/>
              </a:rPr>
              <a:t>ÚRAZOVÉ POJIŠTĚNÍ </a:t>
            </a:r>
            <a:r>
              <a:rPr lang="cs-CZ" dirty="0" smtClean="0">
                <a:latin typeface="Arial" panose="020B0604020202020204" pitchFamily="34" charset="0"/>
                <a:cs typeface="Arial" panose="020B0604020202020204" pitchFamily="34" charset="0"/>
              </a:rPr>
              <a:t>= pracovně lékařské služby + LÉKAŘSKÁ POSUDKOVÁ SLUŽBA ?</a:t>
            </a:r>
          </a:p>
          <a:p>
            <a:pPr marL="0" indent="0">
              <a:buNone/>
              <a:defRPr/>
            </a:pPr>
            <a:endParaRPr lang="cs-CZ" dirty="0" smtClean="0">
              <a:latin typeface="Arial" panose="020B0604020202020204" pitchFamily="34" charset="0"/>
              <a:cs typeface="Arial" panose="020B0604020202020204" pitchFamily="34" charset="0"/>
            </a:endParaRPr>
          </a:p>
          <a:p>
            <a:pPr marL="457200" indent="-457200">
              <a:buFont typeface="+mj-lt"/>
              <a:buAutoNum type="arabicParenR"/>
              <a:defRPr/>
            </a:pPr>
            <a:r>
              <a:rPr lang="cs-CZ" b="1" dirty="0" smtClean="0">
                <a:latin typeface="Arial" panose="020B0604020202020204" pitchFamily="34" charset="0"/>
                <a:cs typeface="Arial" panose="020B0604020202020204" pitchFamily="34" charset="0"/>
              </a:rPr>
              <a:t>KOORDINOVANÁ REHABILITACE = </a:t>
            </a:r>
            <a:r>
              <a:rPr lang="cs-CZ" dirty="0" smtClean="0">
                <a:latin typeface="Arial" panose="020B0604020202020204" pitchFamily="34" charset="0"/>
                <a:cs typeface="Arial" panose="020B0604020202020204" pitchFamily="34" charset="0"/>
              </a:rPr>
              <a:t>pracovně lékařské služby + LÉKAŘSKÁ POSUDKOVÁ SLUŽBA ?</a:t>
            </a:r>
          </a:p>
          <a:p>
            <a:pPr marL="0" indent="0">
              <a:buNone/>
              <a:defRPr/>
            </a:pPr>
            <a:endParaRPr lang="cs-CZ" dirty="0" smtClean="0">
              <a:latin typeface="Arial" panose="020B0604020202020204" pitchFamily="34" charset="0"/>
              <a:cs typeface="Arial" panose="020B0604020202020204" pitchFamily="34" charset="0"/>
            </a:endParaRPr>
          </a:p>
          <a:p>
            <a:pPr marL="457200" indent="-457200">
              <a:buFont typeface="+mj-lt"/>
              <a:buAutoNum type="arabicParenR"/>
              <a:defRPr/>
            </a:pPr>
            <a:r>
              <a:rPr lang="cs-CZ" b="1" dirty="0" smtClean="0">
                <a:latin typeface="Arial" panose="020B0604020202020204" pitchFamily="34" charset="0"/>
                <a:cs typeface="Arial" panose="020B0604020202020204" pitchFamily="34" charset="0"/>
              </a:rPr>
              <a:t>DLOUHODOBÁ PÉČE =  </a:t>
            </a:r>
            <a:r>
              <a:rPr lang="cs-CZ" dirty="0" smtClean="0">
                <a:latin typeface="Arial" panose="020B0604020202020204" pitchFamily="34" charset="0"/>
                <a:cs typeface="Arial" panose="020B0604020202020204" pitchFamily="34" charset="0"/>
              </a:rPr>
              <a:t>geriatrie a gerontologie + LÉKAŘSKÁ POSUDKOVÁ SLUŽBA ?</a:t>
            </a:r>
          </a:p>
          <a:p>
            <a:pPr marL="0" indent="0">
              <a:buFont typeface="Wingdings" pitchFamily="2" charset="2"/>
              <a:buNone/>
              <a:defRPr/>
            </a:pPr>
            <a:endParaRPr lang="cs-CZ" b="1" dirty="0">
              <a:latin typeface="Arial" panose="020B0604020202020204" pitchFamily="34" charset="0"/>
              <a:cs typeface="Arial" panose="020B0604020202020204" pitchFamily="34" charset="0"/>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4624"/>
            <a:ext cx="8496944" cy="123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ovéPole 1"/>
          <p:cNvSpPr txBox="1"/>
          <p:nvPr/>
        </p:nvSpPr>
        <p:spPr>
          <a:xfrm>
            <a:off x="467544" y="663816"/>
            <a:ext cx="2808312" cy="584775"/>
          </a:xfrm>
          <a:prstGeom prst="rect">
            <a:avLst/>
          </a:prstGeom>
          <a:noFill/>
        </p:spPr>
        <p:txBody>
          <a:bodyPr wrap="square" rtlCol="0">
            <a:spAutoFit/>
          </a:bodyPr>
          <a:lstStyle/>
          <a:p>
            <a:r>
              <a:rPr lang="cs-CZ" sz="3200" dirty="0" smtClean="0"/>
              <a:t>VIZE</a:t>
            </a:r>
            <a:endParaRPr lang="cs-CZ" sz="3200" dirty="0"/>
          </a:p>
        </p:txBody>
      </p:sp>
    </p:spTree>
    <p:extLst>
      <p:ext uri="{BB962C8B-B14F-4D97-AF65-F5344CB8AC3E}">
        <p14:creationId xmlns:p14="http://schemas.microsoft.com/office/powerpoint/2010/main" val="4215815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Nadpis 1"/>
          <p:cNvSpPr>
            <a:spLocks noGrp="1"/>
          </p:cNvSpPr>
          <p:nvPr>
            <p:ph type="title"/>
          </p:nvPr>
        </p:nvSpPr>
        <p:spPr>
          <a:xfrm>
            <a:off x="323850" y="20638"/>
            <a:ext cx="8229600" cy="1079500"/>
          </a:xfrm>
        </p:spPr>
        <p:txBody>
          <a:bodyPr/>
          <a:lstStyle/>
          <a:p>
            <a:endParaRPr lang="cs-CZ" altLang="cs-CZ" b="1" dirty="0" smtClean="0">
              <a:latin typeface="Arial" charset="0"/>
              <a:cs typeface="Arial" charset="0"/>
            </a:endParaRPr>
          </a:p>
        </p:txBody>
      </p:sp>
      <p:sp>
        <p:nvSpPr>
          <p:cNvPr id="3" name="Zástupný symbol pro obsah 2"/>
          <p:cNvSpPr>
            <a:spLocks noGrp="1"/>
          </p:cNvSpPr>
          <p:nvPr>
            <p:ph idx="1"/>
          </p:nvPr>
        </p:nvSpPr>
        <p:spPr>
          <a:xfrm>
            <a:off x="262260" y="1628800"/>
            <a:ext cx="8856985" cy="4150171"/>
          </a:xfrm>
        </p:spPr>
        <p:txBody>
          <a:bodyPr>
            <a:normAutofit/>
          </a:bodyPr>
          <a:lstStyle/>
          <a:p>
            <a:pPr>
              <a:buFont typeface="Wingdings" pitchFamily="2" charset="2"/>
              <a:buChar char="q"/>
              <a:defRPr/>
            </a:pPr>
            <a:r>
              <a:rPr lang="cs-CZ" dirty="0" smtClean="0">
                <a:latin typeface="Arial" panose="020B0604020202020204" pitchFamily="34" charset="0"/>
                <a:cs typeface="Arial" panose="020B0604020202020204" pitchFamily="34" charset="0"/>
              </a:rPr>
              <a:t>Je/není správně nastaven systém invalidních důchodů? </a:t>
            </a:r>
          </a:p>
          <a:p>
            <a:pPr marL="0" indent="0">
              <a:buFont typeface="Wingdings" pitchFamily="2" charset="2"/>
              <a:buNone/>
              <a:defRPr/>
            </a:pPr>
            <a:endParaRPr lang="cs-CZ" dirty="0" smtClean="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Je/není správně nastaven systém příspěvku na péči? </a:t>
            </a:r>
          </a:p>
          <a:p>
            <a:pPr marL="0" indent="0">
              <a:buNone/>
              <a:defRPr/>
            </a:pPr>
            <a:endParaRPr lang="cs-CZ" dirty="0">
              <a:latin typeface="Arial" panose="020B0604020202020204" pitchFamily="34" charset="0"/>
              <a:cs typeface="Arial" panose="020B0604020202020204" pitchFamily="34" charset="0"/>
            </a:endParaRPr>
          </a:p>
          <a:p>
            <a:pPr>
              <a:buFont typeface="Wingdings" pitchFamily="2" charset="2"/>
              <a:buChar char="q"/>
              <a:defRPr/>
            </a:pPr>
            <a:r>
              <a:rPr lang="cs-CZ" dirty="0" smtClean="0">
                <a:latin typeface="Arial" panose="020B0604020202020204" pitchFamily="34" charset="0"/>
                <a:cs typeface="Arial" panose="020B0604020202020204" pitchFamily="34" charset="0"/>
              </a:rPr>
              <a:t>Parametrické či paradigmatické změny v činnosti LPS ? </a:t>
            </a:r>
          </a:p>
          <a:p>
            <a:pPr>
              <a:buFont typeface="Wingdings" pitchFamily="2" charset="2"/>
              <a:buChar char="q"/>
              <a:defRPr/>
            </a:pPr>
            <a:endParaRPr lang="cs-CZ"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smtClean="0">
              <a:latin typeface="Arial" panose="020B0604020202020204" pitchFamily="34" charset="0"/>
              <a:cs typeface="Arial" panose="020B0604020202020204" pitchFamily="34" charset="0"/>
            </a:endParaRPr>
          </a:p>
          <a:p>
            <a:pPr marL="0" indent="0">
              <a:buFont typeface="Wingdings" pitchFamily="2" charset="2"/>
              <a:buNone/>
              <a:defRPr/>
            </a:pPr>
            <a:endParaRPr lang="cs-CZ" sz="2000" dirty="0">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 y="7938"/>
            <a:ext cx="8839200" cy="135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ovéPole 1"/>
          <p:cNvSpPr txBox="1"/>
          <p:nvPr/>
        </p:nvSpPr>
        <p:spPr>
          <a:xfrm>
            <a:off x="467544" y="685006"/>
            <a:ext cx="4896544" cy="461665"/>
          </a:xfrm>
          <a:prstGeom prst="rect">
            <a:avLst/>
          </a:prstGeom>
          <a:noFill/>
        </p:spPr>
        <p:txBody>
          <a:bodyPr wrap="square" rtlCol="0">
            <a:spAutoFit/>
          </a:bodyPr>
          <a:lstStyle/>
          <a:p>
            <a:r>
              <a:rPr lang="cs-CZ" sz="2400" dirty="0" smtClean="0"/>
              <a:t> 3 OTÁZKY ZÁVĚREM</a:t>
            </a:r>
            <a:endParaRPr lang="cs-CZ" sz="24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5148349"/>
            <a:ext cx="1517898" cy="1471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36244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3114"/>
            <a:ext cx="4432300" cy="64738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bdélník 2"/>
          <p:cNvSpPr/>
          <p:nvPr/>
        </p:nvSpPr>
        <p:spPr>
          <a:xfrm rot="20839643">
            <a:off x="4052946" y="1871912"/>
            <a:ext cx="5206322" cy="1754326"/>
          </a:xfrm>
          <a:prstGeom prst="rect">
            <a:avLst/>
          </a:prstGeom>
          <a:noFill/>
        </p:spPr>
        <p:txBody>
          <a:bodyPr wrap="square" lIns="91440" tIns="45720" rIns="91440" bIns="45720">
            <a:spAutoFit/>
          </a:bodyPr>
          <a:lstStyle/>
          <a:p>
            <a:pPr algn="ctr"/>
            <a:r>
              <a:rPr lang="cs-CZ"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děkuji </a:t>
            </a:r>
          </a:p>
          <a:p>
            <a:pPr algn="ctr"/>
            <a:r>
              <a:rPr lang="cs-CZ"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za pozornost</a:t>
            </a:r>
            <a:endParaRPr lang="cs-CZ"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374300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7993</TotalTime>
  <Words>1229</Words>
  <Application>Microsoft Office PowerPoint</Application>
  <PresentationFormat>Předvádění na obrazovce (4:3)</PresentationFormat>
  <Paragraphs>214</Paragraphs>
  <Slides>28</Slides>
  <Notes>0</Notes>
  <HiddenSlides>0</HiddenSlides>
  <MMClips>0</MMClips>
  <ScaleCrop>false</ScaleCrop>
  <HeadingPairs>
    <vt:vector size="4" baseType="variant">
      <vt:variant>
        <vt:lpstr>Motiv</vt:lpstr>
      </vt:variant>
      <vt:variant>
        <vt:i4>2</vt:i4>
      </vt:variant>
      <vt:variant>
        <vt:lpstr>Nadpisy snímků</vt:lpstr>
      </vt:variant>
      <vt:variant>
        <vt:i4>28</vt:i4>
      </vt:variant>
    </vt:vector>
  </HeadingPairs>
  <TitlesOfParts>
    <vt:vector size="30" baseType="lpstr">
      <vt:lpstr>Výchozí návrh</vt:lpstr>
      <vt:lpstr>1_Default Design</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ČSSZ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xxchvjar</dc:creator>
  <cp:lastModifiedBy>Čeledová Libuše (ČSSZ 61)</cp:lastModifiedBy>
  <cp:revision>397</cp:revision>
  <cp:lastPrinted>2015-11-18T07:19:11Z</cp:lastPrinted>
  <dcterms:created xsi:type="dcterms:W3CDTF">2006-06-05T10:35:57Z</dcterms:created>
  <dcterms:modified xsi:type="dcterms:W3CDTF">2015-11-18T07:20:01Z</dcterms:modified>
</cp:coreProperties>
</file>