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407" r:id="rId2"/>
    <p:sldId id="454" r:id="rId3"/>
    <p:sldId id="435" r:id="rId4"/>
    <p:sldId id="436" r:id="rId5"/>
    <p:sldId id="440" r:id="rId6"/>
    <p:sldId id="470" r:id="rId7"/>
    <p:sldId id="466" r:id="rId8"/>
    <p:sldId id="444" r:id="rId9"/>
    <p:sldId id="445" r:id="rId10"/>
    <p:sldId id="467" r:id="rId11"/>
    <p:sldId id="471" r:id="rId12"/>
    <p:sldId id="449" r:id="rId13"/>
    <p:sldId id="469" r:id="rId14"/>
    <p:sldId id="472" r:id="rId15"/>
    <p:sldId id="464" r:id="rId16"/>
    <p:sldId id="465" r:id="rId17"/>
    <p:sldId id="456" r:id="rId18"/>
    <p:sldId id="441" r:id="rId19"/>
    <p:sldId id="437" r:id="rId20"/>
    <p:sldId id="457" r:id="rId21"/>
    <p:sldId id="458" r:id="rId22"/>
    <p:sldId id="459" r:id="rId23"/>
    <p:sldId id="461" r:id="rId24"/>
    <p:sldId id="463" r:id="rId25"/>
  </p:sldIdLst>
  <p:sldSz cx="9144000" cy="6858000" type="screen4x3"/>
  <p:notesSz cx="6784975" cy="9856788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CCE9AD"/>
    <a:srgbClr val="339966"/>
    <a:srgbClr val="00CC99"/>
    <a:srgbClr val="18481C"/>
    <a:srgbClr val="000000"/>
    <a:srgbClr val="1D4043"/>
    <a:srgbClr val="FF0000"/>
    <a:srgbClr val="FFFFCC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65" autoAdjust="0"/>
    <p:restoredTop sz="93143" autoAdjust="0"/>
  </p:normalViewPr>
  <p:slideViewPr>
    <p:cSldViewPr>
      <p:cViewPr>
        <p:scale>
          <a:sx n="100" d="100"/>
          <a:sy n="100" d="100"/>
        </p:scale>
        <p:origin x="-2064" y="-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E:\&#268;SSZ_2014_2015\Konference_15\PSP\PS_Bosak_LPS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E:\&#268;SSZ_2014_2015\Konference_15\PSP\PS_Bosak_LPS.xlsx" TargetMode="External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0107087558299819"/>
          <c:y val="0.25142902946790741"/>
          <c:w val="0.62373911894106759"/>
          <c:h val="0.69476967012646151"/>
        </c:manualLayout>
      </c:layout>
      <c:pie3DChart>
        <c:varyColors val="1"/>
        <c:ser>
          <c:idx val="0"/>
          <c:order val="0"/>
          <c:explosion val="35"/>
          <c:dPt>
            <c:idx val="0"/>
            <c:bubble3D val="0"/>
          </c:dPt>
          <c:dPt>
            <c:idx val="1"/>
            <c:bubble3D val="0"/>
          </c:dPt>
          <c:dLbls>
            <c:dLbl>
              <c:idx val="0"/>
              <c:layout>
                <c:manualLayout>
                  <c:x val="-0.115960302369011"/>
                  <c:y val="-7.7079512119808555E-2"/>
                </c:manualLayout>
              </c:layout>
              <c:spPr>
                <a:ln>
                  <a:solidFill>
                    <a:srgbClr val="000000"/>
                  </a:solidFill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6350"/>
                </a:sp3d>
              </c:spPr>
              <c:txPr>
                <a:bodyPr/>
                <a:lstStyle/>
                <a:p>
                  <a:pPr>
                    <a:defRPr/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8.3952591863517056E-2"/>
                  <c:y val="-0.2312101152797077"/>
                </c:manualLayout>
              </c:layout>
              <c:spPr>
                <a:ln>
                  <a:solidFill>
                    <a:srgbClr val="000000"/>
                  </a:solidFill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6350"/>
                </a:sp3d>
              </c:spPr>
              <c:txPr>
                <a:bodyPr/>
                <a:lstStyle/>
                <a:p>
                  <a:pPr>
                    <a:defRPr/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4.1051569258068091E-2"/>
                  <c:y val="0.1193162768143718"/>
                </c:manualLayout>
              </c:layout>
              <c:spPr>
                <a:ln>
                  <a:solidFill>
                    <a:srgbClr val="000000"/>
                  </a:solidFill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6350"/>
                </a:sp3d>
              </c:spPr>
              <c:txPr>
                <a:bodyPr/>
                <a:lstStyle/>
                <a:p>
                  <a:pPr>
                    <a:defRPr/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ln>
                  <a:solidFill>
                    <a:srgbClr val="000000"/>
                  </a:solidFill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6350"/>
                </a:sp3d>
              </c:spPr>
              <c:txPr>
                <a:bodyPr/>
                <a:lstStyle/>
                <a:p>
                  <a:pPr>
                    <a:defRPr/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6.4142841299767106E-2"/>
                  <c:y val="-1.6013115662594963E-2"/>
                </c:manualLayout>
              </c:layout>
              <c:spPr>
                <a:ln>
                  <a:solidFill>
                    <a:srgbClr val="000000"/>
                  </a:solidFill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6350"/>
                </a:sp3d>
              </c:spPr>
              <c:txPr>
                <a:bodyPr/>
                <a:lstStyle/>
                <a:p>
                  <a:pPr>
                    <a:defRPr/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spPr>
                <a:ln>
                  <a:solidFill>
                    <a:srgbClr val="000000"/>
                  </a:solidFill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6350"/>
                </a:sp3d>
              </c:spPr>
              <c:txPr>
                <a:bodyPr/>
                <a:lstStyle/>
                <a:p>
                  <a:pPr>
                    <a:defRPr/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spPr>
                <a:ln>
                  <a:solidFill>
                    <a:srgbClr val="000000"/>
                  </a:solidFill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6350"/>
                </a:sp3d>
              </c:spPr>
              <c:txPr>
                <a:bodyPr/>
                <a:lstStyle/>
                <a:p>
                  <a:pPr>
                    <a:defRPr/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spPr>
                <a:ln>
                  <a:solidFill>
                    <a:srgbClr val="000000"/>
                  </a:solidFill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6350"/>
                </a:sp3d>
              </c:spPr>
              <c:txPr>
                <a:bodyPr/>
                <a:lstStyle/>
                <a:p>
                  <a:pPr>
                    <a:defRPr/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ln>
                <a:solidFill>
                  <a:srgbClr val="000000"/>
                </a:solidFill>
              </a:ln>
              <a:effectLst>
                <a:outerShdw blurRad="50800" dist="50800" dir="5400000" algn="ctr" rotWithShape="0">
                  <a:schemeClr val="tx1"/>
                </a:outerShdw>
              </a:effectLst>
              <a:scene3d>
                <a:camera prst="orthographicFront"/>
                <a:lightRig rig="threePt" dir="t"/>
              </a:scene3d>
              <a:sp3d>
                <a:bevelT w="6350"/>
              </a:sp3d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struktura_posudku!$L$2:$L$3</c:f>
              <c:strCache>
                <c:ptCount val="2"/>
                <c:pt idx="0">
                  <c:v>Pojistný systém</c:v>
                </c:pt>
                <c:pt idx="1">
                  <c:v>Nepojistný systém</c:v>
                </c:pt>
              </c:strCache>
            </c:strRef>
          </c:cat>
          <c:val>
            <c:numRef>
              <c:f>struktura_posudku!$M$2:$M$3</c:f>
              <c:numCache>
                <c:formatCode>0</c:formatCode>
                <c:ptCount val="2"/>
                <c:pt idx="0">
                  <c:v>174971</c:v>
                </c:pt>
                <c:pt idx="1">
                  <c:v>258512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600"/>
              <a:t>Struktura posudků prováděných LPS ČSSZ</a:t>
            </a:r>
            <a:r>
              <a:rPr lang="cs-CZ" sz="1600" baseline="0"/>
              <a:t> 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2618314322396785"/>
          <c:y val="0.37418956559001554"/>
          <c:w val="0.39690278818823427"/>
          <c:h val="0.44105977824200548"/>
        </c:manualLayout>
      </c:layout>
      <c:pie3DChart>
        <c:varyColors val="1"/>
        <c:ser>
          <c:idx val="0"/>
          <c:order val="0"/>
          <c:explosion val="35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FFC000"/>
              </a:solidFill>
            </c:spPr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3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4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</c:spPr>
          </c:dPt>
          <c:dPt>
            <c:idx val="5"/>
            <c:bubble3D val="0"/>
            <c:spPr>
              <a:solidFill>
                <a:srgbClr val="92D050"/>
              </a:solidFill>
            </c:spPr>
          </c:dPt>
          <c:dPt>
            <c:idx val="6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7"/>
            <c:bubble3D val="0"/>
          </c:dPt>
          <c:dPt>
            <c:idx val="8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9"/>
            <c:bubble3D val="0"/>
            <c:spPr>
              <a:solidFill>
                <a:schemeClr val="bg2">
                  <a:lumMod val="75000"/>
                </a:schemeClr>
              </a:solidFill>
            </c:spPr>
          </c:dPt>
          <c:dPt>
            <c:idx val="10"/>
            <c:bubble3D val="0"/>
          </c:dPt>
          <c:dLbls>
            <c:dLbl>
              <c:idx val="0"/>
              <c:layout>
                <c:manualLayout>
                  <c:x val="6.1790395918820004E-2"/>
                  <c:y val="1.8578289883852496E-2"/>
                </c:manualLayout>
              </c:layout>
              <c:spPr>
                <a:noFill/>
                <a:ln>
                  <a:solidFill>
                    <a:srgbClr val="000000"/>
                  </a:solidFill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6350"/>
                </a:sp3d>
              </c:spPr>
              <c:txPr>
                <a:bodyPr/>
                <a:lstStyle/>
                <a:p>
                  <a:pPr>
                    <a:defRPr/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8.2706862346432042E-2"/>
                  <c:y val="-3.1066181980107299E-2"/>
                </c:manualLayout>
              </c:layout>
              <c:spPr>
                <a:noFill/>
                <a:ln>
                  <a:solidFill>
                    <a:srgbClr val="000000"/>
                  </a:solidFill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6350"/>
                </a:sp3d>
              </c:spPr>
              <c:txPr>
                <a:bodyPr/>
                <a:lstStyle/>
                <a:p>
                  <a:pPr>
                    <a:defRPr/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4.1051569258068091E-2"/>
                  <c:y val="0.1193162768143718"/>
                </c:manualLayout>
              </c:layout>
              <c:spPr>
                <a:noFill/>
                <a:ln>
                  <a:solidFill>
                    <a:srgbClr val="000000"/>
                  </a:solidFill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6350"/>
                </a:sp3d>
              </c:spPr>
              <c:txPr>
                <a:bodyPr/>
                <a:lstStyle/>
                <a:p>
                  <a:pPr>
                    <a:defRPr/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3.5674528360011337E-2"/>
                  <c:y val="6.2028319053919236E-2"/>
                </c:manualLayout>
              </c:layout>
              <c:spPr>
                <a:noFill/>
                <a:ln>
                  <a:solidFill>
                    <a:srgbClr val="000000"/>
                  </a:solidFill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6350"/>
                </a:sp3d>
              </c:spPr>
              <c:txPr>
                <a:bodyPr/>
                <a:lstStyle/>
                <a:p>
                  <a:pPr>
                    <a:defRPr/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0.1177908823628806"/>
                  <c:y val="-1.9243016134611081E-2"/>
                </c:manualLayout>
              </c:layout>
              <c:spPr>
                <a:noFill/>
                <a:ln>
                  <a:solidFill>
                    <a:srgbClr val="000000"/>
                  </a:solidFill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6350"/>
                </a:sp3d>
              </c:spPr>
              <c:txPr>
                <a:bodyPr/>
                <a:lstStyle/>
                <a:p>
                  <a:pPr>
                    <a:defRPr/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spPr>
                <a:noFill/>
                <a:ln>
                  <a:solidFill>
                    <a:srgbClr val="000000"/>
                  </a:solidFill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6350"/>
                </a:sp3d>
              </c:spPr>
              <c:txPr>
                <a:bodyPr/>
                <a:lstStyle/>
                <a:p>
                  <a:pPr>
                    <a:defRPr/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8.3572387958547427E-3"/>
                  <c:y val="-4.5489674720513115E-2"/>
                </c:manualLayout>
              </c:layout>
              <c:spPr>
                <a:noFill/>
                <a:ln>
                  <a:solidFill>
                    <a:srgbClr val="000000"/>
                  </a:solidFill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6350"/>
                </a:sp3d>
              </c:spPr>
              <c:txPr>
                <a:bodyPr/>
                <a:lstStyle/>
                <a:p>
                  <a:pPr>
                    <a:defRPr/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spPr>
                <a:noFill/>
                <a:ln>
                  <a:solidFill>
                    <a:srgbClr val="000000"/>
                  </a:solidFill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6350"/>
                </a:sp3d>
              </c:spPr>
              <c:txPr>
                <a:bodyPr/>
                <a:lstStyle/>
                <a:p>
                  <a:pPr>
                    <a:defRPr/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-3.5636891284512182E-2"/>
                  <c:y val="-0.11711530244765916"/>
                </c:manualLayout>
              </c:layout>
              <c:spPr>
                <a:noFill/>
                <a:ln>
                  <a:solidFill>
                    <a:srgbClr val="000000"/>
                  </a:solidFill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6350"/>
                </a:sp3d>
              </c:spPr>
              <c:txPr>
                <a:bodyPr/>
                <a:lstStyle/>
                <a:p>
                  <a:pPr>
                    <a:defRPr/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solidFill>
                  <a:srgbClr val="000000"/>
                </a:solidFill>
              </a:ln>
              <a:effectLst>
                <a:outerShdw blurRad="50800" dist="50800" dir="5400000" algn="ctr" rotWithShape="0">
                  <a:schemeClr val="tx1"/>
                </a:outerShdw>
              </a:effectLst>
              <a:scene3d>
                <a:camera prst="orthographicFront"/>
                <a:lightRig rig="threePt" dir="t"/>
              </a:scene3d>
              <a:sp3d>
                <a:bevelT w="6350"/>
              </a:sp3d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struktura_posudku!$A$1:$A$11</c:f>
              <c:strCache>
                <c:ptCount val="11"/>
                <c:pt idx="0">
                  <c:v>Závislost</c:v>
                </c:pt>
                <c:pt idx="1">
                  <c:v>Kontrolní prohlídky invalidity + změna stupně invalidity</c:v>
                </c:pt>
                <c:pt idx="2">
                  <c:v>Zjišťovací prohlídky invalidity</c:v>
                </c:pt>
                <c:pt idx="3">
                  <c:v>Mobilita</c:v>
                </c:pt>
                <c:pt idx="4">
                  <c:v>OZZ</c:v>
                </c:pt>
                <c:pt idx="5">
                  <c:v>Ukončení DPN</c:v>
                </c:pt>
                <c:pt idx="6">
                  <c:v>Průkaz OZP</c:v>
                </c:pt>
                <c:pt idx="7">
                  <c:v>Jiné posudky</c:v>
                </c:pt>
                <c:pt idx="8">
                  <c:v>Prodloužení výplady dávek NP</c:v>
                </c:pt>
                <c:pt idx="9">
                  <c:v>Námitkové řízení</c:v>
                </c:pt>
                <c:pt idx="10">
                  <c:v>Bezmocnost + Děti MP</c:v>
                </c:pt>
              </c:strCache>
            </c:strRef>
          </c:cat>
          <c:val>
            <c:numRef>
              <c:f>struktura_posudku!$B$1:$B$11</c:f>
              <c:numCache>
                <c:formatCode>#,##0</c:formatCode>
                <c:ptCount val="11"/>
                <c:pt idx="0">
                  <c:v>138390</c:v>
                </c:pt>
                <c:pt idx="1">
                  <c:v>95903</c:v>
                </c:pt>
                <c:pt idx="2">
                  <c:v>51218</c:v>
                </c:pt>
                <c:pt idx="3">
                  <c:v>5067</c:v>
                </c:pt>
                <c:pt idx="4">
                  <c:v>3906</c:v>
                </c:pt>
                <c:pt idx="5">
                  <c:v>840</c:v>
                </c:pt>
                <c:pt idx="6">
                  <c:v>97528</c:v>
                </c:pt>
                <c:pt idx="7">
                  <c:v>13621</c:v>
                </c:pt>
                <c:pt idx="8">
                  <c:v>18931</c:v>
                </c:pt>
                <c:pt idx="9">
                  <c:v>7843</c:v>
                </c:pt>
                <c:pt idx="10">
                  <c:v>236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1600" b="1" cap="none" spc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Průměrný počet</a:t>
            </a:r>
            <a:r>
              <a:rPr lang="cs-CZ" sz="1600" b="1" cap="none" spc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vypracovaných</a:t>
            </a:r>
            <a:r>
              <a:rPr lang="en-US" sz="1600" b="1" cap="none" spc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posudků na </a:t>
            </a:r>
            <a:r>
              <a:rPr lang="cs-CZ" sz="1600" b="1" cap="none" spc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jedno lékařské místo v letech 2004-2014</a:t>
            </a:r>
            <a:endParaRPr lang="en-US" sz="1600" b="1" cap="none" spc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c:rich>
      </c:tx>
      <c:layout>
        <c:manualLayout>
          <c:xMode val="edge"/>
          <c:yMode val="edge"/>
          <c:x val="0.12113169486239962"/>
          <c:y val="2.4961010308494045E-2"/>
        </c:manualLayout>
      </c:layout>
      <c:overlay val="0"/>
    </c:title>
    <c:autoTitleDeleted val="0"/>
    <c:view3D>
      <c:rotX val="15"/>
      <c:rotY val="20"/>
      <c:depthPercent val="100"/>
      <c:rAngAx val="1"/>
    </c:view3D>
    <c:floor>
      <c:thickness val="0"/>
      <c:spPr>
        <a:pattFill prst="pct5">
          <a:fgClr>
            <a:schemeClr val="accent1">
              <a:lumMod val="40000"/>
              <a:lumOff val="60000"/>
            </a:schemeClr>
          </a:fgClr>
          <a:bgClr>
            <a:schemeClr val="bg1"/>
          </a:bgClr>
        </a:pattFill>
      </c:spPr>
    </c:floor>
    <c:sideWall>
      <c:thickness val="0"/>
      <c:spPr>
        <a:solidFill>
          <a:schemeClr val="accent6">
            <a:lumMod val="20000"/>
            <a:lumOff val="80000"/>
          </a:schemeClr>
        </a:solidFill>
      </c:spPr>
    </c:sideWall>
    <c:backWall>
      <c:thickness val="0"/>
      <c:spPr>
        <a:solidFill>
          <a:schemeClr val="accent6">
            <a:lumMod val="20000"/>
            <a:lumOff val="80000"/>
          </a:schemeClr>
        </a:solidFill>
      </c:spPr>
    </c:backWall>
    <c:plotArea>
      <c:layout>
        <c:manualLayout>
          <c:layoutTarget val="inner"/>
          <c:xMode val="edge"/>
          <c:yMode val="edge"/>
          <c:x val="9.7512771142175811E-2"/>
          <c:y val="0.17632878805200403"/>
          <c:w val="0.89055879943436489"/>
          <c:h val="0.7155625903484810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'[3]G_Pos1LM 1993-2013'!$A$7</c:f>
              <c:strCache>
                <c:ptCount val="1"/>
                <c:pt idx="0">
                  <c:v>Průměrný počet posudků na 1 LM</c:v>
                </c:pt>
              </c:strCache>
            </c:strRef>
          </c:tx>
          <c:spPr>
            <a:solidFill>
              <a:srgbClr val="FF5050"/>
            </a:solidFill>
          </c:spPr>
          <c:invertIfNegative val="0"/>
          <c:dLbls>
            <c:dLbl>
              <c:idx val="0"/>
              <c:layout>
                <c:manualLayout>
                  <c:x val="7.9522862823061622E-3"/>
                  <c:y val="-2.49609943516742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9522862823061622E-3"/>
                  <c:y val="-2.91211600769532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0603048376408217E-2"/>
                  <c:y val="-2.49609943516742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7.9522862823061622E-3"/>
                  <c:y val="-2.08008286263951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0603048376408169E-2"/>
                  <c:y val="-2.49609943516742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7.9522862823061622E-3"/>
                  <c:y val="-2.08008286263951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6.6269052352551355E-3"/>
                  <c:y val="-2.08008286263951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7.9522862823061622E-3"/>
                  <c:y val="-2.91211600769532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7.9522862823061622E-3"/>
                  <c:y val="-1.66406629011161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7.9522862823061622E-3"/>
                  <c:y val="-2.49609943516742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5.3015241882041087E-3"/>
                  <c:y val="-2.49609943516742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spPr>
              <a:solidFill>
                <a:srgbClr val="FF7C80"/>
              </a:solidFill>
            </c:spPr>
            <c:txPr>
              <a:bodyPr/>
              <a:lstStyle/>
              <a:p>
                <a:pPr>
                  <a:defRPr sz="105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'[3]G_Pos1LM 1993-2013'!$C$6:$M$6</c:f>
              <c:numCache>
                <c:formatCode>General</c:formatCode>
                <c:ptCount val="11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</c:numCache>
            </c:numRef>
          </c:cat>
          <c:val>
            <c:numRef>
              <c:f>'[3]G_Pos1LM 1993-2013'!$C$7:$M$7</c:f>
              <c:numCache>
                <c:formatCode>General</c:formatCode>
                <c:ptCount val="11"/>
                <c:pt idx="0">
                  <c:v>902.89782663002745</c:v>
                </c:pt>
                <c:pt idx="1">
                  <c:v>937.47502497502501</c:v>
                </c:pt>
                <c:pt idx="2">
                  <c:v>1088.5487110331114</c:v>
                </c:pt>
                <c:pt idx="3">
                  <c:v>780.58142758678116</c:v>
                </c:pt>
                <c:pt idx="4">
                  <c:v>677.8170129902602</c:v>
                </c:pt>
                <c:pt idx="5">
                  <c:v>864.51100636899616</c:v>
                </c:pt>
                <c:pt idx="6">
                  <c:v>1227.2888370008234</c:v>
                </c:pt>
                <c:pt idx="7">
                  <c:v>1234.701091567219</c:v>
                </c:pt>
                <c:pt idx="8">
                  <c:v>1223.2523997741389</c:v>
                </c:pt>
                <c:pt idx="9">
                  <c:v>1131.4503171247356</c:v>
                </c:pt>
                <c:pt idx="10">
                  <c:v>1222.1805571219127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0708096"/>
        <c:axId val="120709888"/>
        <c:axId val="0"/>
      </c:bar3DChart>
      <c:catAx>
        <c:axId val="120708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cs-CZ"/>
          </a:p>
        </c:txPr>
        <c:crossAx val="120709888"/>
        <c:crosses val="autoZero"/>
        <c:auto val="1"/>
        <c:lblAlgn val="ctr"/>
        <c:lblOffset val="100"/>
        <c:tickLblSkip val="1"/>
        <c:noMultiLvlLbl val="1"/>
      </c:catAx>
      <c:valAx>
        <c:axId val="12070988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cs-CZ" sz="1200" b="1" i="0" u="none" strike="noStrike" baseline="0">
                    <a:solidFill>
                      <a:srgbClr val="FF0000"/>
                    </a:solidFill>
                    <a:effectLst/>
                  </a:rPr>
                  <a:t>Průměrný počet posudků na 1 LM</a:t>
                </a:r>
                <a:r>
                  <a:rPr lang="cs-CZ" sz="1200" b="1" i="0" u="none" strike="noStrike" baseline="0">
                    <a:solidFill>
                      <a:srgbClr val="FF0000"/>
                    </a:solidFill>
                  </a:rPr>
                  <a:t> </a:t>
                </a:r>
                <a:endParaRPr lang="cs-CZ" sz="1200" b="1">
                  <a:solidFill>
                    <a:srgbClr val="FF0000"/>
                  </a:solidFill>
                </a:endParaRPr>
              </a:p>
            </c:rich>
          </c:tx>
          <c:layout>
            <c:manualLayout>
              <c:xMode val="edge"/>
              <c:yMode val="edge"/>
              <c:x val="2.9036894831215406E-2"/>
              <c:y val="0.16384831425057375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cs-CZ"/>
          </a:p>
        </c:txPr>
        <c:crossAx val="120708096"/>
        <c:crosses val="autoZero"/>
        <c:crossBetween val="between"/>
        <c:minorUnit val="40"/>
      </c:valAx>
      <c:spPr>
        <a:noFill/>
        <a:ln w="25400">
          <a:noFill/>
        </a:ln>
      </c:spPr>
    </c:plotArea>
    <c:plotVisOnly val="0"/>
    <c:dispBlanksAs val="gap"/>
    <c:showDLblsOverMax val="0"/>
  </c:chart>
  <c:spPr>
    <a:solidFill>
      <a:schemeClr val="bg1"/>
    </a:solidFill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cs-CZ"/>
              <a:t>Průměrná doba vyřízení</a:t>
            </a:r>
            <a:r>
              <a:rPr lang="cs-CZ" baseline="0"/>
              <a:t> žádosti o posouzení zdravotního stavu </a:t>
            </a:r>
          </a:p>
          <a:p>
            <a:pPr>
              <a:defRPr/>
            </a:pPr>
            <a:r>
              <a:rPr lang="cs-CZ" baseline="0"/>
              <a:t>v letech 2011 - 2015</a:t>
            </a:r>
            <a:endParaRPr lang="en-US"/>
          </a:p>
        </c:rich>
      </c:tx>
      <c:layout/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'Prům.délka posouzení'!$A$16</c:f>
              <c:strCache>
                <c:ptCount val="1"/>
                <c:pt idx="0">
                  <c:v>Celá ČR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cat>
            <c:strRef>
              <c:f>'Prům.délka posouzení'!$C$15:$G$15</c:f>
              <c:strCach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k 31. 10. 2015</c:v>
                </c:pt>
              </c:strCache>
            </c:strRef>
          </c:cat>
          <c:val>
            <c:numRef>
              <c:f>'Prům.délka posouzení'!$C$16:$G$16</c:f>
              <c:numCache>
                <c:formatCode>General</c:formatCode>
                <c:ptCount val="5"/>
                <c:pt idx="0">
                  <c:v>63.1</c:v>
                </c:pt>
                <c:pt idx="1">
                  <c:v>55.5</c:v>
                </c:pt>
                <c:pt idx="2">
                  <c:v>46.4</c:v>
                </c:pt>
                <c:pt idx="3" formatCode="0.0">
                  <c:v>37</c:v>
                </c:pt>
                <c:pt idx="4" formatCode="0.0">
                  <c:v>35.9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3084032"/>
        <c:axId val="43126784"/>
      </c:lineChart>
      <c:catAx>
        <c:axId val="43084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3126784"/>
        <c:crosses val="autoZero"/>
        <c:auto val="1"/>
        <c:lblAlgn val="ctr"/>
        <c:lblOffset val="100"/>
        <c:noMultiLvlLbl val="0"/>
      </c:catAx>
      <c:valAx>
        <c:axId val="431267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3084032"/>
        <c:crosses val="autoZero"/>
        <c:crossBetween val="between"/>
      </c:valAx>
    </c:plotArea>
    <c:legend>
      <c:legendPos val="r"/>
      <c:layout/>
      <c:overlay val="0"/>
    </c:legend>
    <c:plotVisOnly val="1"/>
    <c:dispBlanksAs val="zero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cs-CZ" sz="1400" dirty="0"/>
              <a:t>Posudkoví lékaři, kterým skončí pracovní/služební poměr k 30. 6. 2017</a:t>
            </a:r>
          </a:p>
        </c:rich>
      </c:tx>
      <c:layout>
        <c:manualLayout>
          <c:xMode val="edge"/>
          <c:yMode val="edge"/>
          <c:x val="8.1280864197530861E-2"/>
          <c:y val="8.4180979826834635E-3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6388888888888889E-2"/>
          <c:y val="0.25203521434820647"/>
          <c:w val="0.94444444444444442"/>
          <c:h val="0.50293963254593177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pattFill prst="dkVert">
                <a:fgClr>
                  <a:srgbClr val="FF0000"/>
                </a:fgClr>
                <a:bgClr>
                  <a:schemeClr val="tx1"/>
                </a:bgClr>
              </a:pattFill>
            </c:spPr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cat>
            <c:strRef>
              <c:f>Sumář!$M$18:$M$20</c:f>
              <c:strCache>
                <c:ptCount val="3"/>
                <c:pt idx="0">
                  <c:v>odcházející atestovaní lékaři</c:v>
                </c:pt>
                <c:pt idx="1">
                  <c:v>odcházející neatestovaní lékaři</c:v>
                </c:pt>
                <c:pt idx="2">
                  <c:v>zbývající lékaři</c:v>
                </c:pt>
              </c:strCache>
            </c:strRef>
          </c:cat>
          <c:val>
            <c:numRef>
              <c:f>Sumář!$N$18:$N$20</c:f>
              <c:numCache>
                <c:formatCode>General</c:formatCode>
                <c:ptCount val="3"/>
                <c:pt idx="0">
                  <c:v>88</c:v>
                </c:pt>
                <c:pt idx="1">
                  <c:v>49</c:v>
                </c:pt>
                <c:pt idx="2">
                  <c:v>363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b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0.20789</cdr:x>
      <cdr:y>0.0281</cdr:y>
    </cdr:from>
    <cdr:to>
      <cdr:x>0.83125</cdr:x>
      <cdr:y>0.13244</cdr:y>
    </cdr:to>
    <cdr:sp macro="" textlink="">
      <cdr:nvSpPr>
        <cdr:cNvPr id="2" name="TextovéPole 1"/>
        <cdr:cNvSpPr txBox="1"/>
      </cdr:nvSpPr>
      <cdr:spPr>
        <a:xfrm xmlns:a="http://schemas.openxmlformats.org/drawingml/2006/main">
          <a:off x="1384300" y="120650"/>
          <a:ext cx="4267200" cy="444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0.20138</cdr:x>
      <cdr:y>0.026</cdr:y>
    </cdr:from>
    <cdr:to>
      <cdr:x>0.86554</cdr:x>
      <cdr:y>0.1001</cdr:y>
    </cdr:to>
    <cdr:sp macro="" textlink="">
      <cdr:nvSpPr>
        <cdr:cNvPr id="3" name="TextovéPole 2"/>
        <cdr:cNvSpPr txBox="1"/>
      </cdr:nvSpPr>
      <cdr:spPr>
        <a:xfrm xmlns:a="http://schemas.openxmlformats.org/drawingml/2006/main">
          <a:off x="1333500" y="95250"/>
          <a:ext cx="4521200" cy="2730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0.1858</cdr:x>
      <cdr:y>0.0311</cdr:y>
    </cdr:from>
    <cdr:to>
      <cdr:x>0.87025</cdr:x>
      <cdr:y>0.12075</cdr:y>
    </cdr:to>
    <cdr:sp macro="" textlink="">
      <cdr:nvSpPr>
        <cdr:cNvPr id="4" name="TextovéPole 3"/>
        <cdr:cNvSpPr txBox="1"/>
      </cdr:nvSpPr>
      <cdr:spPr>
        <a:xfrm xmlns:a="http://schemas.openxmlformats.org/drawingml/2006/main">
          <a:off x="1231900" y="114300"/>
          <a:ext cx="4654550" cy="330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0.16953</cdr:x>
      <cdr:y>0.02405</cdr:y>
    </cdr:from>
    <cdr:to>
      <cdr:x>0.89243</cdr:x>
      <cdr:y>0.20548</cdr:y>
    </cdr:to>
    <cdr:sp macro="" textlink="">
      <cdr:nvSpPr>
        <cdr:cNvPr id="5" name="TextovéPole 4"/>
        <cdr:cNvSpPr txBox="1"/>
      </cdr:nvSpPr>
      <cdr:spPr>
        <a:xfrm xmlns:a="http://schemas.openxmlformats.org/drawingml/2006/main">
          <a:off x="736337" y="53512"/>
          <a:ext cx="3139843" cy="4036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0.20789</cdr:x>
      <cdr:y>0.0281</cdr:y>
    </cdr:from>
    <cdr:to>
      <cdr:x>0.83125</cdr:x>
      <cdr:y>0.13244</cdr:y>
    </cdr:to>
    <cdr:sp macro="" textlink="">
      <cdr:nvSpPr>
        <cdr:cNvPr id="6" name="TextovéPole 1"/>
        <cdr:cNvSpPr txBox="1"/>
      </cdr:nvSpPr>
      <cdr:spPr>
        <a:xfrm xmlns:a="http://schemas.openxmlformats.org/drawingml/2006/main">
          <a:off x="1384300" y="120650"/>
          <a:ext cx="4267200" cy="444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0.20138</cdr:x>
      <cdr:y>0.026</cdr:y>
    </cdr:from>
    <cdr:to>
      <cdr:x>0.86554</cdr:x>
      <cdr:y>0.1001</cdr:y>
    </cdr:to>
    <cdr:sp macro="" textlink="">
      <cdr:nvSpPr>
        <cdr:cNvPr id="7" name="TextovéPole 2"/>
        <cdr:cNvSpPr txBox="1"/>
      </cdr:nvSpPr>
      <cdr:spPr>
        <a:xfrm xmlns:a="http://schemas.openxmlformats.org/drawingml/2006/main">
          <a:off x="946796" y="84201"/>
          <a:ext cx="3122575" cy="2399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0.1858</cdr:x>
      <cdr:y>0.0311</cdr:y>
    </cdr:from>
    <cdr:to>
      <cdr:x>0.87025</cdr:x>
      <cdr:y>0.18836</cdr:y>
    </cdr:to>
    <cdr:sp macro="" textlink="">
      <cdr:nvSpPr>
        <cdr:cNvPr id="8" name="TextovéPole 3"/>
        <cdr:cNvSpPr txBox="1"/>
      </cdr:nvSpPr>
      <cdr:spPr>
        <a:xfrm xmlns:a="http://schemas.openxmlformats.org/drawingml/2006/main">
          <a:off x="807004" y="69199"/>
          <a:ext cx="2972840" cy="3499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0.12807</cdr:x>
      <cdr:y>0.02405</cdr:y>
    </cdr:from>
    <cdr:to>
      <cdr:x>0.89243</cdr:x>
      <cdr:y>0.17466</cdr:y>
    </cdr:to>
    <cdr:sp macro="" textlink="">
      <cdr:nvSpPr>
        <cdr:cNvPr id="9" name="TextovéPole 4"/>
        <cdr:cNvSpPr txBox="1"/>
      </cdr:nvSpPr>
      <cdr:spPr>
        <a:xfrm xmlns:a="http://schemas.openxmlformats.org/drawingml/2006/main">
          <a:off x="556261" y="53512"/>
          <a:ext cx="3319920" cy="3351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0.18152</cdr:x>
      <cdr:y>0.86588</cdr:y>
    </cdr:from>
    <cdr:to>
      <cdr:x>0.79903</cdr:x>
      <cdr:y>0.93412</cdr:y>
    </cdr:to>
    <cdr:sp macro="" textlink="">
      <cdr:nvSpPr>
        <cdr:cNvPr id="10" name="TextovéPole 9"/>
        <cdr:cNvSpPr txBox="1"/>
      </cdr:nvSpPr>
      <cdr:spPr>
        <a:xfrm xmlns:a="http://schemas.openxmlformats.org/drawingml/2006/main">
          <a:off x="853440" y="2804160"/>
          <a:ext cx="2903220" cy="2209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cs-CZ" sz="8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0.20789</cdr:x>
      <cdr:y>0.0281</cdr:y>
    </cdr:from>
    <cdr:to>
      <cdr:x>0.83125</cdr:x>
      <cdr:y>0.13244</cdr:y>
    </cdr:to>
    <cdr:sp macro="" textlink="">
      <cdr:nvSpPr>
        <cdr:cNvPr id="2" name="TextovéPole 1"/>
        <cdr:cNvSpPr txBox="1"/>
      </cdr:nvSpPr>
      <cdr:spPr>
        <a:xfrm xmlns:a="http://schemas.openxmlformats.org/drawingml/2006/main">
          <a:off x="1384300" y="120650"/>
          <a:ext cx="4267200" cy="444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0.20138</cdr:x>
      <cdr:y>0.026</cdr:y>
    </cdr:from>
    <cdr:to>
      <cdr:x>0.86554</cdr:x>
      <cdr:y>0.1001</cdr:y>
    </cdr:to>
    <cdr:sp macro="" textlink="">
      <cdr:nvSpPr>
        <cdr:cNvPr id="3" name="TextovéPole 2"/>
        <cdr:cNvSpPr txBox="1"/>
      </cdr:nvSpPr>
      <cdr:spPr>
        <a:xfrm xmlns:a="http://schemas.openxmlformats.org/drawingml/2006/main">
          <a:off x="1333500" y="95250"/>
          <a:ext cx="4521200" cy="2730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0.1858</cdr:x>
      <cdr:y>0.0311</cdr:y>
    </cdr:from>
    <cdr:to>
      <cdr:x>0.87025</cdr:x>
      <cdr:y>0.12075</cdr:y>
    </cdr:to>
    <cdr:sp macro="" textlink="">
      <cdr:nvSpPr>
        <cdr:cNvPr id="4" name="TextovéPole 3"/>
        <cdr:cNvSpPr txBox="1"/>
      </cdr:nvSpPr>
      <cdr:spPr>
        <a:xfrm xmlns:a="http://schemas.openxmlformats.org/drawingml/2006/main">
          <a:off x="1231900" y="114300"/>
          <a:ext cx="4654550" cy="330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0.16953</cdr:x>
      <cdr:y>0.02405</cdr:y>
    </cdr:from>
    <cdr:to>
      <cdr:x>0.89243</cdr:x>
      <cdr:y>0.10544</cdr:y>
    </cdr:to>
    <cdr:sp macro="" textlink="">
      <cdr:nvSpPr>
        <cdr:cNvPr id="5" name="TextovéPole 4"/>
        <cdr:cNvSpPr txBox="1"/>
      </cdr:nvSpPr>
      <cdr:spPr>
        <a:xfrm xmlns:a="http://schemas.openxmlformats.org/drawingml/2006/main">
          <a:off x="1123950" y="88900"/>
          <a:ext cx="4908550" cy="2984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cs-CZ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0895" cy="493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983" tIns="45491" rIns="90983" bIns="45491" numCol="1" anchor="t" anchorCtr="0" compatLnSpc="1">
            <a:prstTxWarp prst="textNoShape">
              <a:avLst/>
            </a:prstTxWarp>
          </a:bodyPr>
          <a:lstStyle>
            <a:lvl1pPr>
              <a:defRPr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2496" y="0"/>
            <a:ext cx="2940895" cy="493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983" tIns="45491" rIns="90983" bIns="45491" numCol="1" anchor="t" anchorCtr="0" compatLnSpc="1">
            <a:prstTxWarp prst="textNoShape">
              <a:avLst/>
            </a:prstTxWarp>
          </a:bodyPr>
          <a:lstStyle>
            <a:lvl1pPr algn="r">
              <a:defRPr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1821"/>
            <a:ext cx="2940895" cy="49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983" tIns="45491" rIns="90983" bIns="45491" numCol="1" anchor="b" anchorCtr="0" compatLnSpc="1">
            <a:prstTxWarp prst="textNoShape">
              <a:avLst/>
            </a:prstTxWarp>
          </a:bodyPr>
          <a:lstStyle>
            <a:lvl1pPr>
              <a:defRPr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2496" y="9361821"/>
            <a:ext cx="2940895" cy="49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983" tIns="45491" rIns="90983" bIns="45491" numCol="1" anchor="b" anchorCtr="0" compatLnSpc="1">
            <a:prstTxWarp prst="textNoShape">
              <a:avLst/>
            </a:prstTxWarp>
          </a:bodyPr>
          <a:lstStyle>
            <a:lvl1pPr algn="r">
              <a:defRPr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2590FA27-49EB-418B-8174-457965C0682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925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0895" cy="493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983" tIns="45491" rIns="90983" bIns="45491" numCol="1" anchor="t" anchorCtr="0" compatLnSpc="1">
            <a:prstTxWarp prst="textNoShape">
              <a:avLst/>
            </a:prstTxWarp>
          </a:bodyPr>
          <a:lstStyle>
            <a:lvl1pPr>
              <a:defRPr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2496" y="0"/>
            <a:ext cx="2940895" cy="493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983" tIns="45491" rIns="90983" bIns="45491" numCol="1" anchor="t" anchorCtr="0" compatLnSpc="1">
            <a:prstTxWarp prst="textNoShape">
              <a:avLst/>
            </a:prstTxWarp>
          </a:bodyPr>
          <a:lstStyle>
            <a:lvl1pPr algn="r">
              <a:defRPr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39775"/>
            <a:ext cx="4927600" cy="3695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8181" y="4681699"/>
            <a:ext cx="5428614" cy="4435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983" tIns="45491" rIns="90983" bIns="454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1821"/>
            <a:ext cx="2940895" cy="49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983" tIns="45491" rIns="90983" bIns="45491" numCol="1" anchor="b" anchorCtr="0" compatLnSpc="1">
            <a:prstTxWarp prst="textNoShape">
              <a:avLst/>
            </a:prstTxWarp>
          </a:bodyPr>
          <a:lstStyle>
            <a:lvl1pPr>
              <a:defRPr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2496" y="9361821"/>
            <a:ext cx="2940895" cy="49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983" tIns="45491" rIns="90983" bIns="45491" numCol="1" anchor="b" anchorCtr="0" compatLnSpc="1">
            <a:prstTxWarp prst="textNoShape">
              <a:avLst/>
            </a:prstTxWarp>
          </a:bodyPr>
          <a:lstStyle>
            <a:lvl1pPr algn="r">
              <a:defRPr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438EBD2F-0105-46D5-BC4A-330DC3F56BF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12033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1" name="Zástupný symbol pro poznámky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cs-CZ" altLang="cs-CZ" dirty="0" smtClean="0"/>
              <a:t>SSP/příjem-přídavek na dítě, příspěvek na </a:t>
            </a:r>
            <a:r>
              <a:rPr lang="cs-CZ" altLang="cs-CZ" dirty="0" err="1" smtClean="0"/>
              <a:t>bydlení,porodné</a:t>
            </a:r>
            <a:r>
              <a:rPr lang="cs-CZ" altLang="cs-CZ" dirty="0" smtClean="0"/>
              <a:t> /</a:t>
            </a:r>
            <a:r>
              <a:rPr lang="cs-CZ" altLang="cs-CZ" dirty="0" err="1" smtClean="0"/>
              <a:t>ostatní-rodičovský</a:t>
            </a:r>
            <a:r>
              <a:rPr lang="cs-CZ" altLang="cs-CZ" dirty="0" smtClean="0"/>
              <a:t> </a:t>
            </a:r>
            <a:r>
              <a:rPr lang="cs-CZ" altLang="cs-CZ" dirty="0" err="1" smtClean="0"/>
              <a:t>příspěvek,pohřebné</a:t>
            </a:r>
            <a:endParaRPr lang="cs-CZ" altLang="cs-CZ" dirty="0" smtClean="0"/>
          </a:p>
          <a:p>
            <a:r>
              <a:rPr lang="cs-CZ" altLang="cs-CZ" dirty="0" smtClean="0"/>
              <a:t>HN- příspěvek na živobytí, doplatek na bydlení, mimořádná okamžitá pomoc</a:t>
            </a:r>
          </a:p>
        </p:txBody>
      </p:sp>
      <p:sp>
        <p:nvSpPr>
          <p:cNvPr id="130052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37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937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937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937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937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937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937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937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937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358F900-BCF1-4AD6-B647-614EA0799191}" type="slidenum">
              <a:rPr lang="cs-CZ" altLang="cs-CZ" smtClean="0">
                <a:solidFill>
                  <a:srgbClr val="000000"/>
                </a:solidFill>
                <a:latin typeface="Arial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cs-CZ" altLang="cs-CZ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1819B4-BFB6-4668-92D8-265C9B8ED8A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055503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43521F-A2B1-47F1-9A25-08B86CC9729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855270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95BEB3-6C65-40C7-8D28-CEB4DC210F6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919192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50FE0-C497-4161-B3E4-A2863A9CCA3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276696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64F28D-8720-40FA-B8D3-7B9DD7156C5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926348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2CA8E-A8D3-4E2E-A193-AD302B978A2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143369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2239F2-AB0F-44AA-900F-057ED5DB438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942827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B2A182-7200-4166-81B3-B1D6BCEDD56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042315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B5D05-8552-4977-8684-574DB1250DA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331131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C0CCE-E058-40F8-904B-DDFAEF008F6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033540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89BB1-751F-476A-B13A-EF219235422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595835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E75501DD-F197-4FF4-AA5E-B81D0ECA158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Group 32"/>
          <p:cNvGrpSpPr>
            <a:grpSpLocks/>
          </p:cNvGrpSpPr>
          <p:nvPr/>
        </p:nvGrpSpPr>
        <p:grpSpPr bwMode="auto">
          <a:xfrm>
            <a:off x="304800" y="0"/>
            <a:ext cx="8839200" cy="1352550"/>
            <a:chOff x="192" y="0"/>
            <a:chExt cx="5568" cy="852"/>
          </a:xfrm>
        </p:grpSpPr>
        <p:pic>
          <p:nvPicPr>
            <p:cNvPr id="2055" name="Picture 26" descr="Obrázek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0"/>
              <a:ext cx="5568" cy="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6" name="Text Box 10"/>
            <p:cNvSpPr txBox="1">
              <a:spLocks noChangeArrowheads="1"/>
            </p:cNvSpPr>
            <p:nvPr/>
          </p:nvSpPr>
          <p:spPr bwMode="auto">
            <a:xfrm>
              <a:off x="272" y="90"/>
              <a:ext cx="221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 b="1">
                  <a:solidFill>
                    <a:schemeClr val="tx1"/>
                  </a:solidFill>
                  <a:latin typeface="Tahoma" pitchFamily="34" charset="0"/>
                  <a:cs typeface="Arial" charset="0"/>
                </a:defRPr>
              </a:lvl1pPr>
              <a:lvl2pPr marL="742950" indent="-285750" eaLnBrk="0" hangingPunct="0">
                <a:defRPr sz="1200" b="1">
                  <a:solidFill>
                    <a:schemeClr val="tx1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eaLnBrk="0" hangingPunct="0">
                <a:defRPr sz="1200" b="1">
                  <a:solidFill>
                    <a:schemeClr val="tx1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eaLnBrk="0" hangingPunct="0">
                <a:defRPr sz="1200" b="1">
                  <a:solidFill>
                    <a:schemeClr val="tx1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eaLnBrk="0" hangingPunct="0">
                <a:defRPr sz="1200" b="1">
                  <a:solidFill>
                    <a:schemeClr val="tx1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cs-CZ">
                  <a:solidFill>
                    <a:schemeClr val="bg1"/>
                  </a:solidFill>
                </a:rPr>
                <a:t>ČESKÁ SPRÁVA SOCIÁLNÍHO ZABEZPEČENÍ</a:t>
              </a:r>
            </a:p>
          </p:txBody>
        </p:sp>
      </p:grpSp>
      <p:sp>
        <p:nvSpPr>
          <p:cNvPr id="13316" name="Text Box 13"/>
          <p:cNvSpPr txBox="1">
            <a:spLocks noChangeArrowheads="1"/>
          </p:cNvSpPr>
          <p:nvPr/>
        </p:nvSpPr>
        <p:spPr bwMode="auto">
          <a:xfrm>
            <a:off x="358775" y="1557338"/>
            <a:ext cx="8605713" cy="172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/>
            <a:r>
              <a:rPr lang="cs-CZ" sz="4400" dirty="0" smtClean="0"/>
              <a:t>SWOT analýza a koncepční záměry LPS ČSSZ</a:t>
            </a:r>
            <a:endParaRPr lang="cs-CZ" sz="2400" dirty="0" smtClean="0"/>
          </a:p>
          <a:p>
            <a:pPr>
              <a:defRPr/>
            </a:pPr>
            <a:r>
              <a:rPr lang="cs-CZ" sz="1800" spc="150" dirty="0" smtClean="0">
                <a:cs typeface="+mn-cs"/>
              </a:rPr>
              <a:t> </a:t>
            </a:r>
            <a:endParaRPr lang="cs-CZ" sz="1800" spc="150" dirty="0">
              <a:cs typeface="+mn-cs"/>
            </a:endParaRPr>
          </a:p>
        </p:txBody>
      </p:sp>
      <p:sp>
        <p:nvSpPr>
          <p:cNvPr id="2053" name="Text Box 43"/>
          <p:cNvSpPr txBox="1">
            <a:spLocks noChangeArrowheads="1"/>
          </p:cNvSpPr>
          <p:nvPr/>
        </p:nvSpPr>
        <p:spPr bwMode="auto">
          <a:xfrm>
            <a:off x="1547664" y="5157192"/>
            <a:ext cx="521811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cs-CZ" sz="1800" b="0" dirty="0" smtClean="0"/>
              <a:t>MUDr. Miroslav Bosák</a:t>
            </a:r>
          </a:p>
          <a:p>
            <a:pPr algn="ctr" eaLnBrk="1" hangingPunct="1"/>
            <a:r>
              <a:rPr lang="cs-CZ" sz="1800" b="0" dirty="0" smtClean="0"/>
              <a:t>ředitel</a:t>
            </a:r>
          </a:p>
          <a:p>
            <a:pPr algn="ctr" eaLnBrk="1" hangingPunct="1"/>
            <a:r>
              <a:rPr lang="cs-CZ" sz="1800" b="0" dirty="0"/>
              <a:t> </a:t>
            </a:r>
            <a:r>
              <a:rPr lang="cs-CZ" sz="1800" b="0" dirty="0" smtClean="0"/>
              <a:t>odbor lékařské posudkové služby ČSSZ </a:t>
            </a:r>
          </a:p>
        </p:txBody>
      </p:sp>
      <p:pic>
        <p:nvPicPr>
          <p:cNvPr id="2054" name="Picture 12" descr="img000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19" r="3401"/>
          <a:stretch>
            <a:fillRect/>
          </a:stretch>
        </p:blipFill>
        <p:spPr bwMode="auto">
          <a:xfrm>
            <a:off x="7105650" y="4329113"/>
            <a:ext cx="1635125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140968"/>
            <a:ext cx="23336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3473499" y="3987710"/>
            <a:ext cx="2376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0" dirty="0" smtClean="0"/>
              <a:t>18. listopadu 2015</a:t>
            </a:r>
            <a:endParaRPr lang="cs-CZ" b="0" dirty="0"/>
          </a:p>
        </p:txBody>
      </p:sp>
    </p:spTree>
    <p:extLst>
      <p:ext uri="{BB962C8B-B14F-4D97-AF65-F5344CB8AC3E}">
        <p14:creationId xmlns:p14="http://schemas.microsoft.com/office/powerpoint/2010/main" val="42428186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43521F-A2B1-47F1-9A25-08B86CC9729D}" type="slidenum">
              <a:rPr lang="cs-CZ" smtClean="0"/>
              <a:pPr>
                <a:defRPr/>
              </a:pPr>
              <a:t>2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6" r="1543"/>
          <a:stretch/>
        </p:blipFill>
        <p:spPr>
          <a:xfrm>
            <a:off x="27087" y="188640"/>
            <a:ext cx="8785225" cy="1056033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179512" y="724693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OBSAH PREZENTACE</a:t>
            </a:r>
            <a:endParaRPr lang="cs-CZ" sz="2400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323528" y="1700808"/>
            <a:ext cx="8280920" cy="4425355"/>
          </a:xfrm>
        </p:spPr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cs-CZ" sz="2800" dirty="0" smtClean="0"/>
              <a:t>Organizace a činnost LPS ČSSZ </a:t>
            </a:r>
          </a:p>
          <a:p>
            <a:pPr marL="514350" indent="-514350">
              <a:buFont typeface="+mj-lt"/>
              <a:buAutoNum type="arabicParenR"/>
            </a:pPr>
            <a:endParaRPr lang="cs-CZ" sz="2800" dirty="0" smtClean="0"/>
          </a:p>
          <a:p>
            <a:pPr marL="514350" indent="-514350">
              <a:buFont typeface="+mj-lt"/>
              <a:buAutoNum type="arabicParenR"/>
            </a:pPr>
            <a:r>
              <a:rPr lang="cs-CZ" sz="2800" dirty="0" smtClean="0"/>
              <a:t>SWOT analýza</a:t>
            </a:r>
          </a:p>
          <a:p>
            <a:pPr marL="514350" indent="-514350">
              <a:buFont typeface="+mj-lt"/>
              <a:buAutoNum type="arabicParenR"/>
            </a:pPr>
            <a:endParaRPr lang="cs-CZ" sz="2800" dirty="0" smtClean="0"/>
          </a:p>
          <a:p>
            <a:pPr marL="514350" indent="-514350">
              <a:buFont typeface="+mj-lt"/>
              <a:buAutoNum type="arabicParenR"/>
            </a:pPr>
            <a:r>
              <a:rPr lang="cs-CZ" sz="2800" dirty="0" smtClean="0"/>
              <a:t>Koncepční záměry</a:t>
            </a:r>
            <a:endParaRPr lang="cs-CZ" sz="28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005064"/>
            <a:ext cx="215265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00371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88913" y="17463"/>
            <a:ext cx="8332787" cy="647700"/>
          </a:xfrm>
        </p:spPr>
        <p:txBody>
          <a:bodyPr/>
          <a:lstStyle/>
          <a:p>
            <a:pPr eaLnBrk="1" hangingPunct="1">
              <a:defRPr/>
            </a:pPr>
            <a:endParaRPr lang="cs-CZ" sz="3200" b="1" cap="small" dirty="0" smtClean="0">
              <a:solidFill>
                <a:srgbClr val="000099"/>
              </a:solidFill>
            </a:endParaRPr>
          </a:p>
        </p:txBody>
      </p:sp>
      <p:sp>
        <p:nvSpPr>
          <p:cNvPr id="5" name="Obdélník s jedním zakulaceným rohem 4"/>
          <p:cNvSpPr/>
          <p:nvPr/>
        </p:nvSpPr>
        <p:spPr>
          <a:xfrm>
            <a:off x="233363" y="1628775"/>
            <a:ext cx="2160587" cy="968375"/>
          </a:xfrm>
          <a:prstGeom prst="round1Rect">
            <a:avLst/>
          </a:prstGeom>
          <a:solidFill>
            <a:srgbClr val="339966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dirty="0">
                <a:solidFill>
                  <a:srgbClr val="FFFFFF"/>
                </a:solidFill>
              </a:rPr>
              <a:t>SOCIÁLNÍ</a:t>
            </a:r>
          </a:p>
          <a:p>
            <a:pPr algn="ctr">
              <a:defRPr/>
            </a:pPr>
            <a:r>
              <a:rPr lang="cs-CZ" sz="2400" dirty="0">
                <a:solidFill>
                  <a:srgbClr val="FFFFFF"/>
                </a:solidFill>
              </a:rPr>
              <a:t>POJIŠTĚNÍ</a:t>
            </a:r>
          </a:p>
        </p:txBody>
      </p:sp>
      <p:sp>
        <p:nvSpPr>
          <p:cNvPr id="12" name="Obdélník s jedním zakulaceným rohem 11"/>
          <p:cNvSpPr/>
          <p:nvPr/>
        </p:nvSpPr>
        <p:spPr>
          <a:xfrm>
            <a:off x="149622" y="3031182"/>
            <a:ext cx="2349500" cy="1112837"/>
          </a:xfrm>
          <a:prstGeom prst="round1Rect">
            <a:avLst/>
          </a:prstGeom>
          <a:solidFill>
            <a:srgbClr val="339966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dirty="0">
                <a:solidFill>
                  <a:srgbClr val="FFFFFF"/>
                </a:solidFill>
              </a:rPr>
              <a:t>SOCIÁLNÍ POMOC</a:t>
            </a:r>
          </a:p>
        </p:txBody>
      </p:sp>
      <p:cxnSp>
        <p:nvCxnSpPr>
          <p:cNvPr id="34" name="Přímá spojnice se šipkou 33"/>
          <p:cNvCxnSpPr/>
          <p:nvPr/>
        </p:nvCxnSpPr>
        <p:spPr>
          <a:xfrm>
            <a:off x="2488406" y="2112962"/>
            <a:ext cx="1358107" cy="177006"/>
          </a:xfrm>
          <a:prstGeom prst="straightConnector1">
            <a:avLst/>
          </a:prstGeom>
          <a:ln>
            <a:solidFill>
              <a:srgbClr val="339966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8" name="Zaoblený obdélník 47"/>
          <p:cNvSpPr/>
          <p:nvPr/>
        </p:nvSpPr>
        <p:spPr>
          <a:xfrm>
            <a:off x="3919538" y="1216024"/>
            <a:ext cx="2530475" cy="542925"/>
          </a:xfrm>
          <a:prstGeom prst="roundRect">
            <a:avLst>
              <a:gd name="adj" fmla="val 25239"/>
            </a:avLst>
          </a:prstGeom>
          <a:solidFill>
            <a:schemeClr val="bg1"/>
          </a:solidFill>
          <a:ln>
            <a:solidFill>
              <a:srgbClr val="33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000" b="1" dirty="0">
                <a:solidFill>
                  <a:schemeClr val="tx1"/>
                </a:solidFill>
              </a:rPr>
              <a:t>NEMOCENSKÉ</a:t>
            </a:r>
          </a:p>
        </p:txBody>
      </p:sp>
      <p:sp>
        <p:nvSpPr>
          <p:cNvPr id="49" name="Zaoblený obdélník 48"/>
          <p:cNvSpPr/>
          <p:nvPr/>
        </p:nvSpPr>
        <p:spPr>
          <a:xfrm>
            <a:off x="3956844" y="2029618"/>
            <a:ext cx="2371725" cy="554038"/>
          </a:xfrm>
          <a:prstGeom prst="roundRect">
            <a:avLst/>
          </a:prstGeom>
          <a:solidFill>
            <a:schemeClr val="bg1"/>
          </a:solidFill>
          <a:ln>
            <a:solidFill>
              <a:srgbClr val="33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000" b="1" dirty="0">
                <a:solidFill>
                  <a:schemeClr val="tx1"/>
                </a:solidFill>
              </a:rPr>
              <a:t>DŮCHODOVÉ</a:t>
            </a:r>
          </a:p>
        </p:txBody>
      </p:sp>
      <p:cxnSp>
        <p:nvCxnSpPr>
          <p:cNvPr id="17" name="Přímá spojnice se šipkou 16"/>
          <p:cNvCxnSpPr/>
          <p:nvPr/>
        </p:nvCxnSpPr>
        <p:spPr>
          <a:xfrm flipV="1">
            <a:off x="2488406" y="1487486"/>
            <a:ext cx="1375569" cy="357338"/>
          </a:xfrm>
          <a:prstGeom prst="straightConnector1">
            <a:avLst/>
          </a:prstGeom>
          <a:ln>
            <a:solidFill>
              <a:srgbClr val="339966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" y="0"/>
            <a:ext cx="8785225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Text Box 6"/>
          <p:cNvSpPr txBox="1">
            <a:spLocks noChangeArrowheads="1"/>
          </p:cNvSpPr>
          <p:nvPr/>
        </p:nvSpPr>
        <p:spPr bwMode="auto">
          <a:xfrm>
            <a:off x="242938" y="527050"/>
            <a:ext cx="606448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cs-CZ" sz="1800" dirty="0" smtClean="0"/>
              <a:t>PŮSOBNOST LÉKAŘSKÉ POSUDKOVÉ SLUŽBY ČSSZ</a:t>
            </a:r>
            <a:endParaRPr lang="cs-CZ" sz="1800" dirty="0">
              <a:solidFill>
                <a:srgbClr val="FF0000"/>
              </a:solidFill>
            </a:endParaRPr>
          </a:p>
        </p:txBody>
      </p:sp>
      <p:cxnSp>
        <p:nvCxnSpPr>
          <p:cNvPr id="33" name="Přímá spojnice se šipkou 32"/>
          <p:cNvCxnSpPr/>
          <p:nvPr/>
        </p:nvCxnSpPr>
        <p:spPr>
          <a:xfrm flipV="1">
            <a:off x="2583656" y="3309391"/>
            <a:ext cx="1335882" cy="144016"/>
          </a:xfrm>
          <a:prstGeom prst="straightConnector1">
            <a:avLst/>
          </a:prstGeom>
          <a:ln>
            <a:solidFill>
              <a:srgbClr val="339966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7" name="Zaoblený obdélník 36"/>
          <p:cNvSpPr/>
          <p:nvPr/>
        </p:nvSpPr>
        <p:spPr>
          <a:xfrm>
            <a:off x="3998912" y="3031182"/>
            <a:ext cx="3453408" cy="556419"/>
          </a:xfrm>
          <a:prstGeom prst="roundRect">
            <a:avLst/>
          </a:prstGeom>
          <a:solidFill>
            <a:schemeClr val="bg1"/>
          </a:solidFill>
          <a:ln>
            <a:solidFill>
              <a:srgbClr val="33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000" b="1" dirty="0" smtClean="0">
                <a:solidFill>
                  <a:schemeClr val="tx1"/>
                </a:solidFill>
              </a:rPr>
              <a:t>PŘÍSPĚVEK NA PÉČI</a:t>
            </a:r>
            <a:endParaRPr lang="cs-CZ" sz="2000" b="1" dirty="0">
              <a:solidFill>
                <a:schemeClr val="tx1"/>
              </a:solidFill>
            </a:endParaRPr>
          </a:p>
        </p:txBody>
      </p:sp>
      <p:sp>
        <p:nvSpPr>
          <p:cNvPr id="38" name="Obdélník s jedním zakulaceným rohem 37"/>
          <p:cNvSpPr/>
          <p:nvPr/>
        </p:nvSpPr>
        <p:spPr>
          <a:xfrm>
            <a:off x="169391" y="5143363"/>
            <a:ext cx="3028553" cy="1112837"/>
          </a:xfrm>
          <a:prstGeom prst="round1Rect">
            <a:avLst/>
          </a:prstGeom>
          <a:solidFill>
            <a:srgbClr val="339966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dirty="0" smtClean="0">
                <a:solidFill>
                  <a:srgbClr val="FFFFFF"/>
                </a:solidFill>
              </a:rPr>
              <a:t>SYSTÉM ZAMĚSTNANOSTI</a:t>
            </a:r>
            <a:endParaRPr lang="cs-CZ" sz="2400" dirty="0">
              <a:solidFill>
                <a:srgbClr val="FFFFFF"/>
              </a:solidFill>
            </a:endParaRPr>
          </a:p>
        </p:txBody>
      </p:sp>
      <p:sp>
        <p:nvSpPr>
          <p:cNvPr id="41" name="Zaoblený obdélník 40"/>
          <p:cNvSpPr/>
          <p:nvPr/>
        </p:nvSpPr>
        <p:spPr>
          <a:xfrm>
            <a:off x="3991124" y="3931691"/>
            <a:ext cx="3734072" cy="941165"/>
          </a:xfrm>
          <a:prstGeom prst="roundRect">
            <a:avLst/>
          </a:prstGeom>
          <a:solidFill>
            <a:schemeClr val="bg1"/>
          </a:solidFill>
          <a:ln>
            <a:solidFill>
              <a:srgbClr val="33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000" b="1" dirty="0" smtClean="0">
                <a:solidFill>
                  <a:schemeClr val="tx1"/>
                </a:solidFill>
              </a:rPr>
              <a:t>DÁVKY PRO OSOBY ZDRAVOTNĚ POSTIŽENÉ</a:t>
            </a:r>
            <a:endParaRPr lang="cs-CZ" sz="2000" b="1" dirty="0">
              <a:solidFill>
                <a:schemeClr val="tx1"/>
              </a:solidFill>
            </a:endParaRPr>
          </a:p>
        </p:txBody>
      </p:sp>
      <p:cxnSp>
        <p:nvCxnSpPr>
          <p:cNvPr id="42" name="Přímá spojnice se šipkou 41"/>
          <p:cNvCxnSpPr>
            <a:endCxn id="41" idx="1"/>
          </p:cNvCxnSpPr>
          <p:nvPr/>
        </p:nvCxnSpPr>
        <p:spPr>
          <a:xfrm>
            <a:off x="2583656" y="3576713"/>
            <a:ext cx="1407468" cy="825561"/>
          </a:xfrm>
          <a:prstGeom prst="straightConnector1">
            <a:avLst/>
          </a:prstGeom>
          <a:ln>
            <a:solidFill>
              <a:srgbClr val="339966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3" name="Přímá spojnice se šipkou 42"/>
          <p:cNvCxnSpPr/>
          <p:nvPr/>
        </p:nvCxnSpPr>
        <p:spPr>
          <a:xfrm>
            <a:off x="3327227" y="5699782"/>
            <a:ext cx="1152128" cy="0"/>
          </a:xfrm>
          <a:prstGeom prst="straightConnector1">
            <a:avLst/>
          </a:prstGeom>
          <a:ln>
            <a:solidFill>
              <a:srgbClr val="339966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1" name="Zaoblený obdélník 50"/>
          <p:cNvSpPr/>
          <p:nvPr/>
        </p:nvSpPr>
        <p:spPr>
          <a:xfrm>
            <a:off x="4499992" y="5229200"/>
            <a:ext cx="4248472" cy="941165"/>
          </a:xfrm>
          <a:prstGeom prst="roundRect">
            <a:avLst/>
          </a:prstGeom>
          <a:solidFill>
            <a:schemeClr val="bg1"/>
          </a:solidFill>
          <a:ln>
            <a:solidFill>
              <a:srgbClr val="33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000" b="1" dirty="0" smtClean="0">
                <a:solidFill>
                  <a:schemeClr val="tx1"/>
                </a:solidFill>
              </a:rPr>
              <a:t>STATUS OSOBY ZDRAVOTNĚ ZNEVÝHODNĚNÉ</a:t>
            </a:r>
            <a:endParaRPr lang="cs-CZ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8440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6" r="1543"/>
          <a:stretch/>
        </p:blipFill>
        <p:spPr>
          <a:xfrm>
            <a:off x="358775" y="0"/>
            <a:ext cx="8785225" cy="1056033"/>
          </a:xfrm>
          <a:prstGeom prst="rect">
            <a:avLst/>
          </a:prstGeom>
        </p:spPr>
      </p:pic>
      <p:sp>
        <p:nvSpPr>
          <p:cNvPr id="19463" name="Text Box 5"/>
          <p:cNvSpPr txBox="1">
            <a:spLocks noChangeArrowheads="1"/>
          </p:cNvSpPr>
          <p:nvPr/>
        </p:nvSpPr>
        <p:spPr bwMode="auto">
          <a:xfrm>
            <a:off x="431800" y="612000"/>
            <a:ext cx="414087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cs-CZ" sz="1800" dirty="0"/>
              <a:t>Organizační </a:t>
            </a:r>
            <a:r>
              <a:rPr lang="cs-CZ" sz="1800" dirty="0" smtClean="0"/>
              <a:t>uspořádání LPS ČSSZ </a:t>
            </a:r>
            <a:endParaRPr lang="cs-CZ" sz="1800" dirty="0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476448" y="142875"/>
            <a:ext cx="35194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cs-CZ" dirty="0">
                <a:solidFill>
                  <a:schemeClr val="bg1"/>
                </a:solidFill>
              </a:rPr>
              <a:t>ČESKÁ SPRÁVA SOCIÁLNÍHO ZABEZPEČENÍ</a:t>
            </a:r>
          </a:p>
        </p:txBody>
      </p:sp>
      <p:sp>
        <p:nvSpPr>
          <p:cNvPr id="7" name="Zástupný symbol pro číslo snímku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4A3A10D-7D5E-4932-A76F-CD1632FD3D96}" type="slidenum">
              <a:rPr lang="en-US" sz="10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fld>
            <a:endParaRPr lang="en-US" sz="10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Obdélník s jedním zakulaceným rohem 8"/>
          <p:cNvSpPr/>
          <p:nvPr/>
        </p:nvSpPr>
        <p:spPr>
          <a:xfrm>
            <a:off x="233363" y="1628775"/>
            <a:ext cx="2160587" cy="968375"/>
          </a:xfrm>
          <a:prstGeom prst="round1Rect">
            <a:avLst/>
          </a:prstGeom>
          <a:solidFill>
            <a:srgbClr val="339966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dirty="0" smtClean="0">
                <a:solidFill>
                  <a:srgbClr val="FFFFFF"/>
                </a:solidFill>
              </a:rPr>
              <a:t>ODBOR  LPS</a:t>
            </a:r>
            <a:endParaRPr lang="cs-CZ" sz="2400" dirty="0">
              <a:solidFill>
                <a:srgbClr val="FFFFFF"/>
              </a:solidFill>
            </a:endParaRPr>
          </a:p>
        </p:txBody>
      </p:sp>
      <p:sp>
        <p:nvSpPr>
          <p:cNvPr id="10" name="Zaoblený obdélník 9"/>
          <p:cNvSpPr/>
          <p:nvPr/>
        </p:nvSpPr>
        <p:spPr>
          <a:xfrm>
            <a:off x="3635896" y="1216024"/>
            <a:ext cx="4392488" cy="542925"/>
          </a:xfrm>
          <a:prstGeom prst="roundRect">
            <a:avLst>
              <a:gd name="adj" fmla="val 25239"/>
            </a:avLst>
          </a:prstGeom>
          <a:solidFill>
            <a:schemeClr val="bg1"/>
          </a:solidFill>
          <a:ln>
            <a:solidFill>
              <a:srgbClr val="33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000" b="1" dirty="0" smtClean="0">
                <a:solidFill>
                  <a:schemeClr val="tx1"/>
                </a:solidFill>
              </a:rPr>
              <a:t>odd. metodiky a kontroly</a:t>
            </a:r>
            <a:endParaRPr lang="cs-CZ" sz="2000" b="1" dirty="0">
              <a:solidFill>
                <a:schemeClr val="tx1"/>
              </a:solidFill>
            </a:endParaRPr>
          </a:p>
        </p:txBody>
      </p:sp>
      <p:sp>
        <p:nvSpPr>
          <p:cNvPr id="12" name="Zaoblený obdélník 11"/>
          <p:cNvSpPr/>
          <p:nvPr/>
        </p:nvSpPr>
        <p:spPr>
          <a:xfrm>
            <a:off x="3635896" y="2051049"/>
            <a:ext cx="4464496" cy="542925"/>
          </a:xfrm>
          <a:prstGeom prst="roundRect">
            <a:avLst>
              <a:gd name="adj" fmla="val 25239"/>
            </a:avLst>
          </a:prstGeom>
          <a:solidFill>
            <a:schemeClr val="bg1"/>
          </a:solidFill>
          <a:ln>
            <a:solidFill>
              <a:srgbClr val="33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000" b="1" dirty="0" smtClean="0">
                <a:solidFill>
                  <a:schemeClr val="tx1"/>
                </a:solidFill>
              </a:rPr>
              <a:t>odd. analytické a koncepční</a:t>
            </a:r>
            <a:endParaRPr lang="cs-CZ" sz="2000" b="1" dirty="0">
              <a:solidFill>
                <a:schemeClr val="tx1"/>
              </a:solidFill>
            </a:endParaRPr>
          </a:p>
        </p:txBody>
      </p:sp>
      <p:sp>
        <p:nvSpPr>
          <p:cNvPr id="13" name="Zaoblený obdélník 12"/>
          <p:cNvSpPr/>
          <p:nvPr/>
        </p:nvSpPr>
        <p:spPr>
          <a:xfrm>
            <a:off x="3635896" y="2924944"/>
            <a:ext cx="4824536" cy="542925"/>
          </a:xfrm>
          <a:prstGeom prst="roundRect">
            <a:avLst>
              <a:gd name="adj" fmla="val 25239"/>
            </a:avLst>
          </a:prstGeom>
          <a:solidFill>
            <a:schemeClr val="bg1"/>
          </a:solidFill>
          <a:ln>
            <a:solidFill>
              <a:srgbClr val="33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000" dirty="0">
                <a:solidFill>
                  <a:schemeClr val="tx1"/>
                </a:solidFill>
              </a:rPr>
              <a:t>o</a:t>
            </a:r>
            <a:r>
              <a:rPr lang="cs-CZ" sz="2000" dirty="0" smtClean="0">
                <a:solidFill>
                  <a:schemeClr val="tx1"/>
                </a:solidFill>
              </a:rPr>
              <a:t>dd. organizace, správních </a:t>
            </a:r>
            <a:r>
              <a:rPr lang="cs-CZ" sz="2000" dirty="0">
                <a:solidFill>
                  <a:schemeClr val="tx1"/>
                </a:solidFill>
              </a:rPr>
              <a:t>činností a vzdělávání </a:t>
            </a:r>
            <a:endParaRPr lang="cs-CZ" sz="2000" b="1" dirty="0">
              <a:solidFill>
                <a:schemeClr val="tx1"/>
              </a:solidFill>
            </a:endParaRPr>
          </a:p>
        </p:txBody>
      </p:sp>
      <p:cxnSp>
        <p:nvCxnSpPr>
          <p:cNvPr id="14" name="Přímá spojnice se šipkou 13"/>
          <p:cNvCxnSpPr/>
          <p:nvPr/>
        </p:nvCxnSpPr>
        <p:spPr>
          <a:xfrm flipV="1">
            <a:off x="2393950" y="1487486"/>
            <a:ext cx="1375569" cy="357338"/>
          </a:xfrm>
          <a:prstGeom prst="straightConnector1">
            <a:avLst/>
          </a:prstGeom>
          <a:ln>
            <a:solidFill>
              <a:srgbClr val="339966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Přímá spojnice se šipkou 14"/>
          <p:cNvCxnSpPr/>
          <p:nvPr/>
        </p:nvCxnSpPr>
        <p:spPr>
          <a:xfrm>
            <a:off x="2393950" y="2191766"/>
            <a:ext cx="1241946" cy="0"/>
          </a:xfrm>
          <a:prstGeom prst="straightConnector1">
            <a:avLst/>
          </a:prstGeom>
          <a:ln>
            <a:solidFill>
              <a:srgbClr val="339966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Přímá spojnice se šipkou 15"/>
          <p:cNvCxnSpPr>
            <a:endCxn id="13" idx="1"/>
          </p:cNvCxnSpPr>
          <p:nvPr/>
        </p:nvCxnSpPr>
        <p:spPr>
          <a:xfrm>
            <a:off x="2393950" y="2597150"/>
            <a:ext cx="1241946" cy="599257"/>
          </a:xfrm>
          <a:prstGeom prst="straightConnector1">
            <a:avLst/>
          </a:prstGeom>
          <a:ln>
            <a:solidFill>
              <a:srgbClr val="339966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Přímá spojnice se šipkou 18"/>
          <p:cNvCxnSpPr/>
          <p:nvPr/>
        </p:nvCxnSpPr>
        <p:spPr>
          <a:xfrm>
            <a:off x="1043608" y="2597150"/>
            <a:ext cx="0" cy="1263898"/>
          </a:xfrm>
          <a:prstGeom prst="straightConnector1">
            <a:avLst/>
          </a:prstGeom>
          <a:ln>
            <a:solidFill>
              <a:srgbClr val="339966"/>
            </a:solidFill>
            <a:prstDash val="dashDot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Zaoblený obdélník 21"/>
          <p:cNvSpPr/>
          <p:nvPr/>
        </p:nvSpPr>
        <p:spPr>
          <a:xfrm>
            <a:off x="180189" y="3867397"/>
            <a:ext cx="4392488" cy="542925"/>
          </a:xfrm>
          <a:prstGeom prst="roundRect">
            <a:avLst>
              <a:gd name="adj" fmla="val 25239"/>
            </a:avLst>
          </a:prstGeom>
          <a:solidFill>
            <a:schemeClr val="bg1"/>
          </a:solidFill>
          <a:ln>
            <a:solidFill>
              <a:srgbClr val="33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000" b="1" dirty="0" smtClean="0">
                <a:solidFill>
                  <a:schemeClr val="tx1"/>
                </a:solidFill>
              </a:rPr>
              <a:t>7 </a:t>
            </a:r>
            <a:r>
              <a:rPr lang="cs-CZ" sz="2000" dirty="0" smtClean="0">
                <a:solidFill>
                  <a:schemeClr val="tx1"/>
                </a:solidFill>
              </a:rPr>
              <a:t>odd. LPS pracovišť ČSSZ</a:t>
            </a:r>
            <a:endParaRPr lang="cs-CZ" sz="2000" b="1" dirty="0">
              <a:solidFill>
                <a:schemeClr val="tx1"/>
              </a:solidFill>
            </a:endParaRPr>
          </a:p>
        </p:txBody>
      </p:sp>
      <p:cxnSp>
        <p:nvCxnSpPr>
          <p:cNvPr id="23" name="Přímá spojnice se šipkou 22"/>
          <p:cNvCxnSpPr/>
          <p:nvPr/>
        </p:nvCxnSpPr>
        <p:spPr>
          <a:xfrm flipH="1">
            <a:off x="1029941" y="4410322"/>
            <a:ext cx="13667" cy="1146672"/>
          </a:xfrm>
          <a:prstGeom prst="straightConnector1">
            <a:avLst/>
          </a:prstGeom>
          <a:ln>
            <a:solidFill>
              <a:srgbClr val="339966"/>
            </a:solidFill>
            <a:prstDash val="dashDot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4" name="Zaoblený obdélník 23"/>
          <p:cNvSpPr/>
          <p:nvPr/>
        </p:nvSpPr>
        <p:spPr>
          <a:xfrm>
            <a:off x="180189" y="5556994"/>
            <a:ext cx="3671731" cy="542925"/>
          </a:xfrm>
          <a:prstGeom prst="roundRect">
            <a:avLst>
              <a:gd name="adj" fmla="val 25239"/>
            </a:avLst>
          </a:prstGeom>
          <a:solidFill>
            <a:schemeClr val="bg1"/>
          </a:solidFill>
          <a:ln>
            <a:solidFill>
              <a:srgbClr val="33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000" b="1" dirty="0" smtClean="0">
                <a:solidFill>
                  <a:schemeClr val="tx1"/>
                </a:solidFill>
              </a:rPr>
              <a:t>77 </a:t>
            </a:r>
            <a:r>
              <a:rPr lang="cs-CZ" sz="2000" dirty="0" smtClean="0">
                <a:solidFill>
                  <a:schemeClr val="tx1"/>
                </a:solidFill>
              </a:rPr>
              <a:t>odd. LPS OSSZ</a:t>
            </a:r>
            <a:endParaRPr lang="cs-CZ" sz="2000" b="1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791" y="4005064"/>
            <a:ext cx="1809353" cy="2716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856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6" r="1543"/>
          <a:stretch/>
        </p:blipFill>
        <p:spPr>
          <a:xfrm>
            <a:off x="358775" y="0"/>
            <a:ext cx="8785225" cy="1056033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467545" y="476672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Činnost LPS  leden – říjen 2015</a:t>
            </a:r>
            <a:endParaRPr lang="cs-CZ" sz="2800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357764"/>
              </p:ext>
            </p:extLst>
          </p:nvPr>
        </p:nvGraphicFramePr>
        <p:xfrm>
          <a:off x="179507" y="1196756"/>
          <a:ext cx="8712968" cy="5328597"/>
        </p:xfrm>
        <a:graphic>
          <a:graphicData uri="http://schemas.openxmlformats.org/drawingml/2006/table">
            <a:tbl>
              <a:tblPr/>
              <a:tblGrid>
                <a:gridCol w="200723"/>
                <a:gridCol w="2004590"/>
                <a:gridCol w="422575"/>
                <a:gridCol w="422575"/>
                <a:gridCol w="422575"/>
                <a:gridCol w="422575"/>
                <a:gridCol w="422575"/>
                <a:gridCol w="422575"/>
                <a:gridCol w="422575"/>
                <a:gridCol w="422575"/>
                <a:gridCol w="422575"/>
                <a:gridCol w="422575"/>
                <a:gridCol w="422575"/>
                <a:gridCol w="422575"/>
                <a:gridCol w="422575"/>
                <a:gridCol w="422575"/>
                <a:gridCol w="591605"/>
              </a:tblGrid>
              <a:tr h="95101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Typ posudku / Kraj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effectLst/>
                          <a:latin typeface="Tahoma"/>
                        </a:rPr>
                        <a:t>Praha</a:t>
                      </a:r>
                    </a:p>
                  </a:txBody>
                  <a:tcPr marL="7481" marR="7481" marT="748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effectLst/>
                          <a:latin typeface="Tahoma"/>
                        </a:rPr>
                        <a:t>Středočeský</a:t>
                      </a:r>
                    </a:p>
                  </a:txBody>
                  <a:tcPr marL="7481" marR="7481" marT="748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effectLst/>
                          <a:latin typeface="Tahoma"/>
                        </a:rPr>
                        <a:t>Jihočeský</a:t>
                      </a:r>
                    </a:p>
                  </a:txBody>
                  <a:tcPr marL="7481" marR="7481" marT="748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effectLst/>
                          <a:latin typeface="Tahoma"/>
                        </a:rPr>
                        <a:t>Plzeňský</a:t>
                      </a:r>
                    </a:p>
                  </a:txBody>
                  <a:tcPr marL="7481" marR="7481" marT="748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effectLst/>
                          <a:latin typeface="Tahoma"/>
                        </a:rPr>
                        <a:t>Karlovarský</a:t>
                      </a:r>
                    </a:p>
                  </a:txBody>
                  <a:tcPr marL="7481" marR="7481" marT="748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effectLst/>
                          <a:latin typeface="Tahoma"/>
                        </a:rPr>
                        <a:t>Ústecký</a:t>
                      </a:r>
                    </a:p>
                  </a:txBody>
                  <a:tcPr marL="7481" marR="7481" marT="748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effectLst/>
                          <a:latin typeface="Tahoma"/>
                        </a:rPr>
                        <a:t>Liberecký</a:t>
                      </a:r>
                    </a:p>
                  </a:txBody>
                  <a:tcPr marL="7481" marR="7481" marT="748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effectLst/>
                          <a:latin typeface="Tahoma"/>
                        </a:rPr>
                        <a:t>Královéhradecký</a:t>
                      </a:r>
                    </a:p>
                  </a:txBody>
                  <a:tcPr marL="7481" marR="7481" marT="748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effectLst/>
                          <a:latin typeface="Tahoma"/>
                        </a:rPr>
                        <a:t>Pardubický</a:t>
                      </a:r>
                    </a:p>
                  </a:txBody>
                  <a:tcPr marL="7481" marR="7481" marT="748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effectLst/>
                          <a:latin typeface="Tahoma"/>
                        </a:rPr>
                        <a:t>Vysočina</a:t>
                      </a:r>
                    </a:p>
                  </a:txBody>
                  <a:tcPr marL="7481" marR="7481" marT="748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effectLst/>
                          <a:latin typeface="Tahoma"/>
                        </a:rPr>
                        <a:t>Jihomoravský</a:t>
                      </a:r>
                    </a:p>
                  </a:txBody>
                  <a:tcPr marL="7481" marR="7481" marT="748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effectLst/>
                          <a:latin typeface="Tahoma"/>
                        </a:rPr>
                        <a:t>Olomoucký</a:t>
                      </a:r>
                    </a:p>
                  </a:txBody>
                  <a:tcPr marL="7481" marR="7481" marT="748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effectLst/>
                          <a:latin typeface="Tahoma"/>
                        </a:rPr>
                        <a:t>Moravskoslezský</a:t>
                      </a:r>
                    </a:p>
                  </a:txBody>
                  <a:tcPr marL="7481" marR="7481" marT="748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effectLst/>
                          <a:latin typeface="Tahoma"/>
                        </a:rPr>
                        <a:t>Zlínský</a:t>
                      </a:r>
                    </a:p>
                  </a:txBody>
                  <a:tcPr marL="7481" marR="7481" marT="748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effectLst/>
                          <a:latin typeface="Tahoma"/>
                        </a:rPr>
                        <a:t>ČR celkem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  <a:tr h="24319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800" b="0" i="0" u="none" strike="noStrike">
                          <a:effectLst/>
                          <a:latin typeface="Tahoma"/>
                        </a:rPr>
                        <a:t>Zjišťovací prohlídky invalidity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3 537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4 895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2 811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2 564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1 386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4 467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1 850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2 137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2 308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1 994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 dirty="0">
                          <a:effectLst/>
                          <a:latin typeface="Tahoma"/>
                        </a:rPr>
                        <a:t>5 312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2 520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5 919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2 573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effectLst/>
                          <a:latin typeface="Tahoma"/>
                        </a:rPr>
                        <a:t>44 273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19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800" b="0" i="0" u="none" strike="noStrike">
                          <a:effectLst/>
                          <a:latin typeface="Tahoma"/>
                        </a:rPr>
                        <a:t>Kontrolní prohlídky invalidity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7 208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8 075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4 321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4 661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1 880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6 925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1 844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4 007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3 721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2 666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 dirty="0">
                          <a:effectLst/>
                          <a:latin typeface="Tahoma"/>
                        </a:rPr>
                        <a:t>8 171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2 799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 dirty="0">
                          <a:effectLst/>
                          <a:latin typeface="Tahoma"/>
                        </a:rPr>
                        <a:t>5 210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3 603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effectLst/>
                          <a:latin typeface="Tahoma"/>
                        </a:rPr>
                        <a:t>65 091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19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800" b="0" i="0" u="none" strike="noStrike">
                          <a:effectLst/>
                          <a:latin typeface="Tahoma"/>
                        </a:rPr>
                        <a:t>Změna stupně invalidity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746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1 229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715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669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372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1 279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476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584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601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500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1 551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669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 dirty="0">
                          <a:effectLst/>
                          <a:latin typeface="Tahoma"/>
                        </a:rPr>
                        <a:t>1 604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 dirty="0">
                          <a:effectLst/>
                          <a:latin typeface="Tahoma"/>
                        </a:rPr>
                        <a:t>711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effectLst/>
                          <a:latin typeface="Tahoma"/>
                        </a:rPr>
                        <a:t>11 706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19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Invalidita celkem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11 491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14 199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7 847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7 894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3 638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12 671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4 170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6 728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6 630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5 160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effectLst/>
                          <a:latin typeface="Tahoma"/>
                        </a:rPr>
                        <a:t>15 034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effectLst/>
                          <a:latin typeface="Tahoma"/>
                        </a:rPr>
                        <a:t>5 988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effectLst/>
                          <a:latin typeface="Tahoma"/>
                        </a:rPr>
                        <a:t>12 733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6 887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121 070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</a:tr>
              <a:tr h="24319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800" b="0" i="0" u="none" strike="noStrike">
                          <a:effectLst/>
                          <a:latin typeface="Tahoma"/>
                        </a:rPr>
                        <a:t>Dlouhodobě nepříznivý zdravotní stav dítěte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12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18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8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15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3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14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8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13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3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 dirty="0">
                          <a:effectLst/>
                          <a:latin typeface="Tahoma"/>
                        </a:rPr>
                        <a:t>27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 dirty="0">
                          <a:effectLst/>
                          <a:latin typeface="Tahoma"/>
                        </a:rPr>
                        <a:t>5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7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153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19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800" b="0" i="0" u="none" strike="noStrike">
                          <a:effectLst/>
                          <a:latin typeface="Tahoma"/>
                        </a:rPr>
                        <a:t>Stupeň závislosti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10 798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12 530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7 391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6 542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3 072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10 051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4 985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6 668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6 662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6 279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14 308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 dirty="0">
                          <a:effectLst/>
                          <a:latin typeface="Tahoma"/>
                        </a:rPr>
                        <a:t>8 017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15 917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 dirty="0">
                          <a:effectLst/>
                          <a:latin typeface="Tahoma"/>
                        </a:rPr>
                        <a:t>7 869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121 089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19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0" i="0" u="none" strike="noStrike"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0" i="0" u="none" strike="noStrike">
                          <a:effectLst/>
                          <a:latin typeface="Tahoma"/>
                        </a:rPr>
                        <a:t>Ukončení DPN</a:t>
                      </a:r>
                    </a:p>
                  </a:txBody>
                  <a:tcPr marL="7481" marR="7481" marT="7481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13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61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217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56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16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26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13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57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79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 dirty="0">
                          <a:effectLst/>
                          <a:latin typeface="Tahoma"/>
                        </a:rPr>
                        <a:t>33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397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 dirty="0">
                          <a:effectLst/>
                          <a:latin typeface="Tahoma"/>
                        </a:rPr>
                        <a:t>46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1 024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19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0" i="0" u="none" strike="noStrike"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0" i="0" u="none" strike="noStrike">
                          <a:effectLst/>
                          <a:latin typeface="Tahoma"/>
                        </a:rPr>
                        <a:t>Bezmocnost</a:t>
                      </a:r>
                    </a:p>
                  </a:txBody>
                  <a:tcPr marL="7481" marR="7481" marT="7481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6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6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14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 dirty="0">
                          <a:effectLst/>
                          <a:latin typeface="Tahoma"/>
                        </a:rPr>
                        <a:t>3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 dirty="0">
                          <a:effectLst/>
                          <a:latin typeface="Tahoma"/>
                        </a:rPr>
                        <a:t>4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43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19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800" b="0" i="0" u="none" strike="noStrike">
                          <a:effectLst/>
                          <a:latin typeface="Tahoma"/>
                        </a:rPr>
                        <a:t>Prodloužení výplaty nemocenského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1 380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1 807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1 713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1 022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604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985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475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854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852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785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2 212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1 522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 dirty="0">
                          <a:effectLst/>
                          <a:latin typeface="Tahoma"/>
                        </a:rPr>
                        <a:t>2 071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 dirty="0">
                          <a:effectLst/>
                          <a:latin typeface="Tahoma"/>
                        </a:rPr>
                        <a:t>1 128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17 410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319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800" b="0" i="0" u="none" strike="noStrike">
                          <a:effectLst/>
                          <a:latin typeface="Tahoma"/>
                        </a:rPr>
                        <a:t>Osoba zdravotně znevýhodněná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193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408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604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313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124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786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424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661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566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275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774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830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 dirty="0">
                          <a:effectLst/>
                          <a:latin typeface="Tahoma"/>
                        </a:rPr>
                        <a:t>1 750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687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8 395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319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800" b="0" i="0" u="none" strike="noStrike">
                          <a:effectLst/>
                          <a:latin typeface="Tahoma"/>
                        </a:rPr>
                        <a:t>Příspěvek na mobilitu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6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3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 dirty="0">
                          <a:effectLst/>
                          <a:latin typeface="Tahoma"/>
                        </a:rPr>
                        <a:t>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11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319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800" b="0" i="0" u="none" strike="noStrike">
                          <a:effectLst/>
                          <a:latin typeface="Tahoma"/>
                        </a:rPr>
                        <a:t>Příspěvek na ZP - pohyb.postižení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230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316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183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168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79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221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103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209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191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161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330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192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 dirty="0">
                          <a:effectLst/>
                          <a:latin typeface="Tahoma"/>
                        </a:rPr>
                        <a:t>641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248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3 272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319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800" b="0" i="0" u="none" strike="noStrike">
                          <a:effectLst/>
                          <a:latin typeface="Tahoma"/>
                        </a:rPr>
                        <a:t>Příspěvek na ZP - zrakové postižení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236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168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109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92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47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106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79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89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50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85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185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99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 dirty="0">
                          <a:effectLst/>
                          <a:latin typeface="Tahoma"/>
                        </a:rPr>
                        <a:t>222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74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1 641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319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800" b="0" i="0" u="none" strike="noStrike">
                          <a:effectLst/>
                          <a:latin typeface="Tahoma"/>
                        </a:rPr>
                        <a:t>Příspěvek na ZP - sluchové postižení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39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22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14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25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6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7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26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31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25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 dirty="0">
                          <a:effectLst/>
                          <a:latin typeface="Tahoma"/>
                        </a:rPr>
                        <a:t>42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 dirty="0">
                          <a:effectLst/>
                          <a:latin typeface="Tahoma"/>
                        </a:rPr>
                        <a:t>36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306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319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800" b="0" i="0" u="none" strike="noStrike">
                          <a:effectLst/>
                          <a:latin typeface="Tahoma"/>
                        </a:rPr>
                        <a:t>Příspěvek na ZP - zakoupení motor. vozidla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339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665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321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319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170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543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240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361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339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270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680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327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991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 dirty="0">
                          <a:effectLst/>
                          <a:latin typeface="Tahoma"/>
                        </a:rPr>
                        <a:t>367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effectLst/>
                          <a:latin typeface="Tahoma"/>
                        </a:rPr>
                        <a:t>5 932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19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0" i="0" u="none" strike="noStrike"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0" i="0" u="none" strike="noStrike">
                          <a:effectLst/>
                          <a:latin typeface="Arial"/>
                        </a:rPr>
                        <a:t>Řízení o přiznání průkazu OZP</a:t>
                      </a:r>
                    </a:p>
                  </a:txBody>
                  <a:tcPr marL="7481" marR="7481" marT="7481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7 054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8 467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4 144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4 353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2 160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7 402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3 108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4 245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3 976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3 488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8 447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4 460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8 779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 dirty="0">
                          <a:effectLst/>
                          <a:latin typeface="Tahoma"/>
                        </a:rPr>
                        <a:t>4 896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effectLst/>
                          <a:latin typeface="Tahoma"/>
                        </a:rPr>
                        <a:t>74 979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19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800" b="0" i="0" u="none" strike="noStrike">
                          <a:effectLst/>
                          <a:latin typeface="Tahoma"/>
                        </a:rPr>
                        <a:t>Námitkové řízení v DP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511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1 039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611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384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234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539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185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290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342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234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543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316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>
                          <a:effectLst/>
                          <a:latin typeface="Tahoma"/>
                        </a:rPr>
                        <a:t>1 095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600" b="0" i="0" u="none" strike="noStrike" dirty="0">
                          <a:effectLst/>
                          <a:latin typeface="Tahoma"/>
                        </a:rPr>
                        <a:t>295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6 618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4319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Celkem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32 308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39 709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23 163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21 184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10 154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33 353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13 793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20 150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19 653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16 810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42 659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21 812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effectLst/>
                          <a:latin typeface="Tahoma"/>
                        </a:rPr>
                        <a:t>44 651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effectLst/>
                          <a:latin typeface="Tahoma"/>
                        </a:rPr>
                        <a:t>22 544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effectLst/>
                          <a:latin typeface="Tahoma"/>
                        </a:rPr>
                        <a:t>361 943</a:t>
                      </a:r>
                    </a:p>
                  </a:txBody>
                  <a:tcPr marL="7481" marR="7481" marT="74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26605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43521F-A2B1-47F1-9A25-08B86CC9729D}" type="slidenum">
              <a:rPr lang="cs-CZ" smtClean="0"/>
              <a:pPr>
                <a:defRPr/>
              </a:pPr>
              <a:t>6</a:t>
            </a:fld>
            <a:endParaRPr lang="cs-CZ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785225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251520" y="715690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Struktura činnosti LPS ČSSZ</a:t>
            </a:r>
            <a:endParaRPr lang="cs-CZ" sz="2400" dirty="0"/>
          </a:p>
        </p:txBody>
      </p:sp>
      <p:graphicFrame>
        <p:nvGraphicFramePr>
          <p:cNvPr id="9" name="Zástupný symbol pro obsah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3113191"/>
              </p:ext>
            </p:extLst>
          </p:nvPr>
        </p:nvGraphicFramePr>
        <p:xfrm>
          <a:off x="385316" y="1556792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628823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2239F2-AB0F-44AA-900F-057ED5DB4388}" type="slidenum">
              <a:rPr lang="cs-CZ" smtClean="0"/>
              <a:pPr>
                <a:defRPr/>
              </a:pPr>
              <a:t>7</a:t>
            </a:fld>
            <a:endParaRPr lang="cs-CZ"/>
          </a:p>
        </p:txBody>
      </p:sp>
      <p:graphicFrame>
        <p:nvGraphicFramePr>
          <p:cNvPr id="3" name="Graf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9371544"/>
              </p:ext>
            </p:extLst>
          </p:nvPr>
        </p:nvGraphicFramePr>
        <p:xfrm>
          <a:off x="323528" y="1076623"/>
          <a:ext cx="8112249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523"/>
            <a:ext cx="8785225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251520" y="486172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Struktura činnosti LPS ČSSZ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3243376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43521F-A2B1-47F1-9A25-08B86CC9729D}" type="slidenum">
              <a:rPr lang="cs-CZ" smtClean="0"/>
              <a:pPr>
                <a:defRPr/>
              </a:pPr>
              <a:t>8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6" r="1543"/>
          <a:stretch/>
        </p:blipFill>
        <p:spPr>
          <a:xfrm>
            <a:off x="27087" y="188640"/>
            <a:ext cx="8785225" cy="1056033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179512" y="724693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INVALIDITA  rok 2010 – říjen 2015</a:t>
            </a:r>
            <a:endParaRPr lang="cs-CZ" sz="2400" dirty="0"/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824400"/>
              </p:ext>
            </p:extLst>
          </p:nvPr>
        </p:nvGraphicFramePr>
        <p:xfrm>
          <a:off x="251514" y="1988838"/>
          <a:ext cx="8560797" cy="3538338"/>
        </p:xfrm>
        <a:graphic>
          <a:graphicData uri="http://schemas.openxmlformats.org/drawingml/2006/table">
            <a:tbl>
              <a:tblPr/>
              <a:tblGrid>
                <a:gridCol w="1148618"/>
                <a:gridCol w="804033"/>
                <a:gridCol w="804033"/>
                <a:gridCol w="804033"/>
                <a:gridCol w="804033"/>
                <a:gridCol w="979915"/>
                <a:gridCol w="804033"/>
                <a:gridCol w="804033"/>
                <a:gridCol w="680123"/>
                <a:gridCol w="927943"/>
              </a:tblGrid>
              <a:tr h="60483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rok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 st. 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1.st.%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2.st. 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2.st. %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3. </a:t>
                      </a:r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 st.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3.st</a:t>
                      </a:r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 %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neuz</a:t>
                      </a:r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..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neuz</a:t>
                      </a:r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. </a:t>
                      </a:r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celkem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26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62 888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36,91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27 847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16,34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54 514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32,00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25 126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14,75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170 375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26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57 900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36,58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28 773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18,18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51 926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32,80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19 705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12,45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158 304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26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61 501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37,52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29 992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18,30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52 852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32,25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19 553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11,93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163 898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26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57 075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38,20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27 963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18,71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47 651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31,89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16 729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11,20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149 418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26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55 437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37,68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27 831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18,92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46 456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31,58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17 397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11,82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147 121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26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 - 10.  2015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46 188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38,15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23 212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19,17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37 132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30,67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14 538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12,01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121 070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9289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6588224" y="6309320"/>
            <a:ext cx="2133600" cy="476250"/>
          </a:xfrm>
        </p:spPr>
        <p:txBody>
          <a:bodyPr/>
          <a:lstStyle/>
          <a:p>
            <a:pPr>
              <a:defRPr/>
            </a:pPr>
            <a:fld id="{5943521F-A2B1-47F1-9A25-08B86CC9729D}" type="slidenum">
              <a:rPr lang="cs-CZ" smtClean="0"/>
              <a:pPr>
                <a:defRPr/>
              </a:pPr>
              <a:t>9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6" r="1543"/>
          <a:stretch/>
        </p:blipFill>
        <p:spPr>
          <a:xfrm>
            <a:off x="27087" y="188640"/>
            <a:ext cx="8785225" cy="1056033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179512" y="724693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Stupeň závislosti rok 2010 – říjen 2015</a:t>
            </a:r>
            <a:endParaRPr lang="cs-CZ" sz="2400" dirty="0"/>
          </a:p>
        </p:txBody>
      </p:sp>
      <p:graphicFrame>
        <p:nvGraphicFramePr>
          <p:cNvPr id="3" name="Zástupný symbol pro obsah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741969"/>
              </p:ext>
            </p:extLst>
          </p:nvPr>
        </p:nvGraphicFramePr>
        <p:xfrm>
          <a:off x="179512" y="1556792"/>
          <a:ext cx="8856982" cy="4032447"/>
        </p:xfrm>
        <a:graphic>
          <a:graphicData uri="http://schemas.openxmlformats.org/drawingml/2006/table">
            <a:tbl>
              <a:tblPr/>
              <a:tblGrid>
                <a:gridCol w="962062"/>
                <a:gridCol w="673443"/>
                <a:gridCol w="673443"/>
                <a:gridCol w="673443"/>
                <a:gridCol w="673443"/>
                <a:gridCol w="820760"/>
                <a:gridCol w="673443"/>
                <a:gridCol w="673443"/>
                <a:gridCol w="673443"/>
                <a:gridCol w="787843"/>
                <a:gridCol w="708122"/>
                <a:gridCol w="864094"/>
              </a:tblGrid>
              <a:tr h="70537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rok</a:t>
                      </a:r>
                    </a:p>
                  </a:txBody>
                  <a:tcPr marL="8386" marR="8386" marT="838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I  st.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8386" marR="8386" marT="838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I st. </a:t>
                      </a:r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%</a:t>
                      </a:r>
                    </a:p>
                  </a:txBody>
                  <a:tcPr marL="8386" marR="8386" marT="83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 II st.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8386" marR="8386" marT="83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II</a:t>
                      </a:r>
                      <a:r>
                        <a:rPr lang="cs-CZ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 </a:t>
                      </a:r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st. </a:t>
                      </a:r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%</a:t>
                      </a:r>
                    </a:p>
                  </a:txBody>
                  <a:tcPr marL="8386" marR="8386" marT="83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III st.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8386" marR="8386" marT="83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III</a:t>
                      </a:r>
                      <a:r>
                        <a:rPr lang="cs-CZ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 </a:t>
                      </a:r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st. </a:t>
                      </a:r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%</a:t>
                      </a:r>
                    </a:p>
                  </a:txBody>
                  <a:tcPr marL="8386" marR="8386" marT="83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IV.st.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8386" marR="8386" marT="83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IV</a:t>
                      </a:r>
                      <a:r>
                        <a:rPr lang="cs-CZ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 </a:t>
                      </a:r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st. 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8386" marR="8386" marT="83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neuzn</a:t>
                      </a:r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.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8386" marR="8386" marT="83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neuzn</a:t>
                      </a:r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. </a:t>
                      </a:r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%</a:t>
                      </a:r>
                    </a:p>
                  </a:txBody>
                  <a:tcPr marL="8386" marR="8386" marT="83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celk</a:t>
                      </a:r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.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8386" marR="8386" marT="83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51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2010</a:t>
                      </a:r>
                    </a:p>
                  </a:txBody>
                  <a:tcPr marL="8386" marR="8386" marT="838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40 778</a:t>
                      </a:r>
                    </a:p>
                  </a:txBody>
                  <a:tcPr marL="8386" marR="8386" marT="838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28,26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34 629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24,00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24 712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17,13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19 889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13,79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24 266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16,82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144 274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51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2011</a:t>
                      </a:r>
                    </a:p>
                  </a:txBody>
                  <a:tcPr marL="8386" marR="8386" marT="838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37 440</a:t>
                      </a:r>
                    </a:p>
                  </a:txBody>
                  <a:tcPr marL="8386" marR="8386" marT="838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28,09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36 090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27,08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23 311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17,49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17 543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13,16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18 901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14,18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133 285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51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2012</a:t>
                      </a:r>
                    </a:p>
                  </a:txBody>
                  <a:tcPr marL="8386" marR="8386" marT="838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42 099</a:t>
                      </a:r>
                    </a:p>
                  </a:txBody>
                  <a:tcPr marL="8386" marR="8386" marT="838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26,96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38 196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24,46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29 293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18,76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21 073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13,49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25 509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16,33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156 170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51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2013</a:t>
                      </a:r>
                    </a:p>
                  </a:txBody>
                  <a:tcPr marL="8386" marR="8386" marT="838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38 131</a:t>
                      </a:r>
                    </a:p>
                  </a:txBody>
                  <a:tcPr marL="8386" marR="8386" marT="838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26,46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36 411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25,27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29 923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20,77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19 589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13,60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20 031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13,90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144 085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51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2014</a:t>
                      </a:r>
                    </a:p>
                  </a:txBody>
                  <a:tcPr marL="8386" marR="8386" marT="838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36 175</a:t>
                      </a:r>
                    </a:p>
                  </a:txBody>
                  <a:tcPr marL="8386" marR="8386" marT="838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26,14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36 228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26,18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29 843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21,56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18 869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13,63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17 275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12,48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138 390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51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 - 10.  2015</a:t>
                      </a:r>
                    </a:p>
                  </a:txBody>
                  <a:tcPr marL="8386" marR="8386" marT="838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30 901</a:t>
                      </a:r>
                    </a:p>
                  </a:txBody>
                  <a:tcPr marL="8386" marR="8386" marT="838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25,52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31 968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26,40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25 902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21,39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17 625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14,56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14 693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12,13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121 089</a:t>
                      </a:r>
                    </a:p>
                  </a:txBody>
                  <a:tcPr marL="8386" marR="8386" marT="838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23065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43521F-A2B1-47F1-9A25-08B86CC9729D}" type="slidenum">
              <a:rPr lang="cs-CZ" smtClean="0"/>
              <a:pPr>
                <a:defRPr/>
              </a:pPr>
              <a:t>10</a:t>
            </a:fld>
            <a:endParaRPr lang="cs-CZ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" y="116632"/>
            <a:ext cx="8791575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2393131"/>
              </p:ext>
            </p:extLst>
          </p:nvPr>
        </p:nvGraphicFramePr>
        <p:xfrm>
          <a:off x="179512" y="1628800"/>
          <a:ext cx="8235008" cy="3803260"/>
        </p:xfrm>
        <a:graphic>
          <a:graphicData uri="http://schemas.openxmlformats.org/drawingml/2006/table">
            <a:tbl>
              <a:tblPr/>
              <a:tblGrid>
                <a:gridCol w="1127499"/>
                <a:gridCol w="770984"/>
                <a:gridCol w="770984"/>
                <a:gridCol w="770984"/>
                <a:gridCol w="770984"/>
                <a:gridCol w="939637"/>
                <a:gridCol w="770984"/>
                <a:gridCol w="770984"/>
                <a:gridCol w="770984"/>
                <a:gridCol w="770984"/>
              </a:tblGrid>
              <a:tr h="66903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rok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I st.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Ist</a:t>
                      </a:r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. %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 II st. 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II</a:t>
                      </a:r>
                      <a:r>
                        <a:rPr lang="cs-CZ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 </a:t>
                      </a:r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st.  </a:t>
                      </a:r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III st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III. st. </a:t>
                      </a:r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neuzn</a:t>
                      </a:r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.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neuzn</a:t>
                      </a:r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. </a:t>
                      </a:r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celkem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371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29 150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29,69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41 442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42,21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13 983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14,24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13 607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13,86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98 182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371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22 416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26,96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36 258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43,61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13 756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16,55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10 707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12,88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83 137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371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7 188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19,75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7 358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20,22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6 646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18,26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15 197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41,76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36 389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371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5 593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16,41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2 721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7,98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8 527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25,02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17 244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50,59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34 085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371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30 375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31,14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37 117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38,06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18 910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19,39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11 126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11,41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97 528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371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 - 10.  2015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23 900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31,88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30 983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41,32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13 162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17,55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6 934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9,25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74 979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ovéPole 5"/>
          <p:cNvSpPr txBox="1"/>
          <p:nvPr/>
        </p:nvSpPr>
        <p:spPr>
          <a:xfrm>
            <a:off x="467544" y="639664"/>
            <a:ext cx="6336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/>
              <a:t>Průkazy OZP  rok 2010 – říjen 2015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9297849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059273"/>
              </p:ext>
            </p:extLst>
          </p:nvPr>
        </p:nvGraphicFramePr>
        <p:xfrm>
          <a:off x="467540" y="1916834"/>
          <a:ext cx="8280923" cy="3537177"/>
        </p:xfrm>
        <a:graphic>
          <a:graphicData uri="http://schemas.openxmlformats.org/drawingml/2006/table">
            <a:tbl>
              <a:tblPr/>
              <a:tblGrid>
                <a:gridCol w="1038487"/>
                <a:gridCol w="890132"/>
                <a:gridCol w="920477"/>
                <a:gridCol w="890132"/>
                <a:gridCol w="920477"/>
                <a:gridCol w="890132"/>
                <a:gridCol w="920477"/>
                <a:gridCol w="890132"/>
                <a:gridCol w="920477"/>
              </a:tblGrid>
              <a:tr h="81366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Příspěvek na pomůcku pro pohybové postižení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Příspěvek na pomůcku pro zrakové postižení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Příspěvek na pomůcku pro sluchové postižení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Příspěvek na motorové vozidlo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81366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přiznán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nepřiz</a:t>
                      </a:r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.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přiznán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nepřiz</a:t>
                      </a:r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.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přiznán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nepřiz</a:t>
                      </a:r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.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přiznán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nepřiz</a:t>
                      </a:r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.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352849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1 200</a:t>
                      </a:r>
                    </a:p>
                  </a:txBody>
                  <a:tcPr marL="9525" marR="11430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811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890</a:t>
                      </a:r>
                    </a:p>
                  </a:txBody>
                  <a:tcPr marL="9525" marR="11430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175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250</a:t>
                      </a:r>
                    </a:p>
                  </a:txBody>
                  <a:tcPr marL="9525" marR="11430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178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2 903</a:t>
                      </a:r>
                    </a:p>
                  </a:txBody>
                  <a:tcPr marL="9525" marR="11430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4 540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49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2 435</a:t>
                      </a:r>
                    </a:p>
                  </a:txBody>
                  <a:tcPr marL="9525" marR="11430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1 263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1 431</a:t>
                      </a:r>
                    </a:p>
                  </a:txBody>
                  <a:tcPr marL="9525" marR="11430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256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212</a:t>
                      </a:r>
                    </a:p>
                  </a:txBody>
                  <a:tcPr marL="9525" marR="11430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154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2 884</a:t>
                      </a:r>
                    </a:p>
                  </a:txBody>
                  <a:tcPr marL="9525" marR="11430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3 945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49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2 587</a:t>
                      </a:r>
                    </a:p>
                  </a:txBody>
                  <a:tcPr marL="9525" marR="11430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1 390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1 709</a:t>
                      </a:r>
                    </a:p>
                  </a:txBody>
                  <a:tcPr marL="9525" marR="11430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312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222</a:t>
                      </a:r>
                    </a:p>
                  </a:txBody>
                  <a:tcPr marL="9525" marR="11430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143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3 002</a:t>
                      </a:r>
                    </a:p>
                  </a:txBody>
                  <a:tcPr marL="9525" marR="11430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4 255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49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01 až 10 2015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2 096</a:t>
                      </a:r>
                    </a:p>
                  </a:txBody>
                  <a:tcPr marL="9525" marR="11430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1 176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1 432</a:t>
                      </a:r>
                    </a:p>
                  </a:txBody>
                  <a:tcPr marL="9525" marR="11430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209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170</a:t>
                      </a:r>
                    </a:p>
                  </a:txBody>
                  <a:tcPr marL="9525" marR="11430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136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2 372</a:t>
                      </a:r>
                    </a:p>
                  </a:txBody>
                  <a:tcPr marL="9525" marR="11430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3 560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43521F-A2B1-47F1-9A25-08B86CC9729D}" type="slidenum">
              <a:rPr lang="cs-CZ" smtClean="0"/>
              <a:pPr>
                <a:defRPr/>
              </a:pPr>
              <a:t>11</a:t>
            </a:fld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6" r="1543"/>
          <a:stretch/>
        </p:blipFill>
        <p:spPr>
          <a:xfrm>
            <a:off x="27087" y="92672"/>
            <a:ext cx="8785225" cy="1056033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107504" y="476672"/>
            <a:ext cx="81453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Příspěvek na zvláštní pomůcku  </a:t>
            </a:r>
          </a:p>
          <a:p>
            <a:r>
              <a:rPr lang="cs-CZ" sz="2400" smtClean="0"/>
              <a:t>rok </a:t>
            </a:r>
            <a:r>
              <a:rPr lang="cs-CZ" sz="2400" smtClean="0"/>
              <a:t>2012 </a:t>
            </a:r>
            <a:r>
              <a:rPr lang="cs-CZ" sz="2400" dirty="0" smtClean="0"/>
              <a:t>– 10/2015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045486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43521F-A2B1-47F1-9A25-08B86CC9729D}" type="slidenum">
              <a:rPr lang="cs-CZ" smtClean="0"/>
              <a:pPr>
                <a:defRPr/>
              </a:pPr>
              <a:t>12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6" r="1543"/>
          <a:stretch/>
        </p:blipFill>
        <p:spPr>
          <a:xfrm>
            <a:off x="12278" y="126025"/>
            <a:ext cx="8785225" cy="1056033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43110" y="716655"/>
            <a:ext cx="81292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Status osoby zdravotně znevýhodněné  </a:t>
            </a:r>
          </a:p>
          <a:p>
            <a:r>
              <a:rPr lang="cs-CZ" sz="2400" smtClean="0"/>
              <a:t>1.8.2014-30.10.2015</a:t>
            </a:r>
            <a:endParaRPr lang="cs-CZ" sz="2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253" y="2051050"/>
            <a:ext cx="6660441" cy="397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60855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43521F-A2B1-47F1-9A25-08B86CC9729D}" type="slidenum">
              <a:rPr lang="cs-CZ" smtClean="0"/>
              <a:pPr>
                <a:defRPr/>
              </a:pPr>
              <a:t>13</a:t>
            </a:fld>
            <a:endParaRPr lang="cs-CZ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82" y="8037"/>
            <a:ext cx="8785225" cy="106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Zástupný symbol pro obsah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3665471"/>
              </p:ext>
            </p:extLst>
          </p:nvPr>
        </p:nvGraphicFramePr>
        <p:xfrm>
          <a:off x="441995" y="1412776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336422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43521F-A2B1-47F1-9A25-08B86CC9729D}" type="slidenum">
              <a:rPr lang="cs-CZ" smtClean="0"/>
              <a:pPr>
                <a:defRPr/>
              </a:pPr>
              <a:t>14</a:t>
            </a:fld>
            <a:endParaRPr lang="cs-CZ"/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9762606"/>
              </p:ext>
            </p:extLst>
          </p:nvPr>
        </p:nvGraphicFramePr>
        <p:xfrm>
          <a:off x="323528" y="1556792"/>
          <a:ext cx="8496944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" y="188640"/>
            <a:ext cx="8785225" cy="106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85932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43521F-A2B1-47F1-9A25-08B86CC9729D}" type="slidenum">
              <a:rPr lang="cs-CZ" smtClean="0"/>
              <a:pPr>
                <a:defRPr/>
              </a:pPr>
              <a:t>15</a:t>
            </a:fld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6" r="1543"/>
          <a:stretch/>
        </p:blipFill>
        <p:spPr>
          <a:xfrm>
            <a:off x="0" y="0"/>
            <a:ext cx="8785225" cy="1056033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179512" y="595161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Lékaři ČSSZ</a:t>
            </a:r>
            <a:endParaRPr lang="cs-CZ" sz="2400" dirty="0"/>
          </a:p>
        </p:txBody>
      </p:sp>
      <p:graphicFrame>
        <p:nvGraphicFramePr>
          <p:cNvPr id="3" name="Zástupný symbol pro obsah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6444057"/>
              </p:ext>
            </p:extLst>
          </p:nvPr>
        </p:nvGraphicFramePr>
        <p:xfrm>
          <a:off x="251522" y="1772815"/>
          <a:ext cx="8712965" cy="2592289"/>
        </p:xfrm>
        <a:graphic>
          <a:graphicData uri="http://schemas.openxmlformats.org/drawingml/2006/table">
            <a:tbl>
              <a:tblPr/>
              <a:tblGrid>
                <a:gridCol w="946534"/>
                <a:gridCol w="776643"/>
                <a:gridCol w="776643"/>
                <a:gridCol w="840150"/>
                <a:gridCol w="713137"/>
                <a:gridCol w="776643"/>
                <a:gridCol w="776643"/>
                <a:gridCol w="776643"/>
                <a:gridCol w="776643"/>
                <a:gridCol w="776643"/>
                <a:gridCol w="776643"/>
              </a:tblGrid>
              <a:tr h="1478248">
                <a:tc>
                  <a:txBody>
                    <a:bodyPr/>
                    <a:lstStyle/>
                    <a:p>
                      <a:pPr algn="l" fontAlgn="ctr"/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fyzický počet lékařů LPS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z toho </a:t>
                      </a:r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starob. </a:t>
                      </a:r>
                      <a:r>
                        <a:rPr lang="cs-CZ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důch</a:t>
                      </a:r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.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atest.</a:t>
                      </a:r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/>
                      </a:r>
                      <a:b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</a:b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věk</a:t>
                      </a:r>
                      <a:b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</a:br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30-39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věk</a:t>
                      </a:r>
                      <a:b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</a:br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40-49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věk</a:t>
                      </a:r>
                      <a:b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</a:br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50-59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věk</a:t>
                      </a:r>
                      <a:b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</a:br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60-69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věk</a:t>
                      </a:r>
                      <a:b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</a:br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70-79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věk</a:t>
                      </a:r>
                      <a:b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</a:br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80-89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celkem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20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ČSSZ celkem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ano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20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ne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629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celkem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09313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43521F-A2B1-47F1-9A25-08B86CC9729D}" type="slidenum">
              <a:rPr lang="cs-CZ" smtClean="0"/>
              <a:pPr>
                <a:defRPr/>
              </a:pPr>
              <a:t>16</a:t>
            </a:fld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6" r="1543"/>
          <a:stretch/>
        </p:blipFill>
        <p:spPr>
          <a:xfrm>
            <a:off x="0" y="0"/>
            <a:ext cx="8785225" cy="1056033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179512" y="594368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Věk lékařů</a:t>
            </a:r>
            <a:endParaRPr lang="cs-CZ" sz="24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252" y="1556792"/>
            <a:ext cx="6049994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19845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43521F-A2B1-47F1-9A25-08B86CC9729D}" type="slidenum">
              <a:rPr lang="cs-CZ" smtClean="0"/>
              <a:pPr>
                <a:defRPr/>
              </a:pPr>
              <a:t>17</a:t>
            </a:fld>
            <a:endParaRPr lang="cs-CZ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7632848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6" r="1543"/>
          <a:stretch/>
        </p:blipFill>
        <p:spPr>
          <a:xfrm>
            <a:off x="0" y="0"/>
            <a:ext cx="8785225" cy="1056033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179512" y="595161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Vzdělání lékařů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6360951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Zákon o státní službě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43521F-A2B1-47F1-9A25-08B86CC9729D}" type="slidenum">
              <a:rPr lang="cs-CZ" smtClean="0"/>
              <a:pPr>
                <a:defRPr/>
              </a:pPr>
              <a:t>18</a:t>
            </a:fld>
            <a:endParaRPr lang="cs-CZ"/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0256231"/>
              </p:ext>
            </p:extLst>
          </p:nvPr>
        </p:nvGraphicFramePr>
        <p:xfrm>
          <a:off x="395536" y="1628800"/>
          <a:ext cx="8280920" cy="4741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6" r="1543"/>
          <a:stretch/>
        </p:blipFill>
        <p:spPr>
          <a:xfrm>
            <a:off x="7715" y="2332"/>
            <a:ext cx="8785225" cy="1056033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293092" y="530348"/>
            <a:ext cx="7303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 smtClean="0"/>
              <a:t>DOPAD ZÁKONA O STÁTNÍ SLUŽBĚ</a:t>
            </a: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32364966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cs-CZ" sz="2800" b="1" dirty="0" smtClean="0"/>
              <a:t>Silné stránky</a:t>
            </a:r>
          </a:p>
          <a:p>
            <a:pPr marL="514350" lvl="0" indent="-514350">
              <a:buFont typeface="+mj-lt"/>
              <a:buAutoNum type="alphaLcParenR"/>
            </a:pPr>
            <a:r>
              <a:rPr lang="cs-CZ" sz="2800" dirty="0"/>
              <a:t>Jednotná lékařská posudková </a:t>
            </a:r>
            <a:r>
              <a:rPr lang="cs-CZ" sz="2800" dirty="0" smtClean="0"/>
              <a:t>služba</a:t>
            </a:r>
          </a:p>
          <a:p>
            <a:pPr marL="514350" lvl="0" indent="-514350">
              <a:buFont typeface="+mj-lt"/>
              <a:buAutoNum type="alphaLcParenR"/>
            </a:pPr>
            <a:r>
              <a:rPr lang="cs-CZ" sz="2800" dirty="0" smtClean="0"/>
              <a:t>Jednotné </a:t>
            </a:r>
            <a:r>
              <a:rPr lang="cs-CZ" sz="2800" dirty="0"/>
              <a:t>metodické řízení 1. </a:t>
            </a:r>
            <a:r>
              <a:rPr lang="cs-CZ" sz="2800" dirty="0" smtClean="0"/>
              <a:t>instance</a:t>
            </a:r>
          </a:p>
          <a:p>
            <a:pPr marL="514350" lvl="0" indent="-514350">
              <a:buFont typeface="+mj-lt"/>
              <a:buAutoNum type="alphaLcParenR"/>
            </a:pPr>
            <a:r>
              <a:rPr lang="cs-CZ" sz="2800" dirty="0" smtClean="0"/>
              <a:t>Počet </a:t>
            </a:r>
            <a:r>
              <a:rPr lang="cs-CZ" sz="2800" dirty="0"/>
              <a:t>nevyřízených žádostí </a:t>
            </a:r>
            <a:r>
              <a:rPr lang="cs-CZ" sz="2800" dirty="0" smtClean="0"/>
              <a:t>klesá</a:t>
            </a:r>
          </a:p>
          <a:p>
            <a:pPr marL="514350" lvl="0" indent="-514350">
              <a:buFont typeface="+mj-lt"/>
              <a:buAutoNum type="alphaLcParenR"/>
            </a:pPr>
            <a:r>
              <a:rPr lang="cs-CZ" sz="2800" dirty="0" smtClean="0"/>
              <a:t>Všestrannost</a:t>
            </a:r>
            <a:r>
              <a:rPr lang="cs-CZ" sz="2800" dirty="0"/>
              <a:t>, odbornost a zkušenosti posudkových lékařů a jejich vzájemná </a:t>
            </a:r>
            <a:r>
              <a:rPr lang="cs-CZ" sz="2800" dirty="0" smtClean="0"/>
              <a:t>zastupitelnost</a:t>
            </a:r>
          </a:p>
          <a:p>
            <a:pPr marL="514350" lvl="0" indent="-514350">
              <a:buFont typeface="+mj-lt"/>
              <a:buAutoNum type="alphaLcParenR"/>
            </a:pPr>
            <a:r>
              <a:rPr lang="cs-CZ" sz="2800" dirty="0" smtClean="0"/>
              <a:t>Oddělení </a:t>
            </a:r>
            <a:r>
              <a:rPr lang="cs-CZ" sz="2800" dirty="0"/>
              <a:t>procesu posuzování od procesu rozhodování </a:t>
            </a:r>
          </a:p>
          <a:p>
            <a:pPr lvl="0"/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43521F-A2B1-47F1-9A25-08B86CC9729D}" type="slidenum">
              <a:rPr lang="cs-CZ" smtClean="0"/>
              <a:pPr>
                <a:defRPr/>
              </a:pPr>
              <a:t>19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6" r="1543"/>
          <a:stretch/>
        </p:blipFill>
        <p:spPr>
          <a:xfrm>
            <a:off x="27087" y="188640"/>
            <a:ext cx="8785225" cy="1056033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179512" y="724693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SWOT ANALÝZA ČINNOSTI LPS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301208"/>
            <a:ext cx="1281864" cy="128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99430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600200"/>
            <a:ext cx="8560792" cy="4525963"/>
          </a:xfrm>
        </p:spPr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cs-CZ" sz="2800" b="1" dirty="0" smtClean="0"/>
              <a:t>Slabé stránky</a:t>
            </a:r>
          </a:p>
          <a:p>
            <a:pPr marL="514350" lvl="0" indent="-514350">
              <a:buFont typeface="+mj-lt"/>
              <a:buAutoNum type="alphaLcParenR"/>
            </a:pPr>
            <a:r>
              <a:rPr lang="cs-CZ" sz="2800" dirty="0" smtClean="0"/>
              <a:t>Platy </a:t>
            </a:r>
            <a:r>
              <a:rPr lang="cs-CZ" sz="2800" dirty="0"/>
              <a:t>lékařů orgánů sociálního </a:t>
            </a:r>
            <a:r>
              <a:rPr lang="cs-CZ" sz="2800" dirty="0" smtClean="0"/>
              <a:t>zabezpečení</a:t>
            </a:r>
          </a:p>
          <a:p>
            <a:pPr marL="514350" lvl="0" indent="-514350">
              <a:buFont typeface="+mj-lt"/>
              <a:buAutoNum type="alphaLcParenR"/>
            </a:pPr>
            <a:r>
              <a:rPr lang="cs-CZ" sz="2800" dirty="0" smtClean="0"/>
              <a:t>Struktura </a:t>
            </a:r>
            <a:r>
              <a:rPr lang="cs-CZ" sz="2800" dirty="0"/>
              <a:t>a počet lékařů LPS </a:t>
            </a:r>
            <a:endParaRPr lang="cs-CZ" sz="2800" dirty="0" smtClean="0"/>
          </a:p>
          <a:p>
            <a:pPr marL="514350" lvl="0" indent="-514350">
              <a:buFont typeface="+mj-lt"/>
              <a:buAutoNum type="alphaLcParenR"/>
            </a:pPr>
            <a:r>
              <a:rPr lang="cs-CZ" sz="2800" dirty="0" smtClean="0"/>
              <a:t>Organizační </a:t>
            </a:r>
            <a:r>
              <a:rPr lang="cs-CZ" sz="2800" dirty="0"/>
              <a:t>a metodická roztříštěnost v procesu posuzování v nepojistných </a:t>
            </a:r>
            <a:r>
              <a:rPr lang="cs-CZ" sz="2800" dirty="0" smtClean="0"/>
              <a:t>systémech</a:t>
            </a:r>
          </a:p>
          <a:p>
            <a:pPr marL="514350" lvl="0" indent="-514350">
              <a:buFont typeface="+mj-lt"/>
              <a:buAutoNum type="alphaLcParenR"/>
            </a:pPr>
            <a:r>
              <a:rPr lang="cs-CZ" sz="2800" dirty="0" smtClean="0"/>
              <a:t>Spolupráce </a:t>
            </a:r>
            <a:r>
              <a:rPr lang="cs-CZ" sz="2800" dirty="0"/>
              <a:t>s praktickými a odbornými lékaři </a:t>
            </a:r>
            <a:endParaRPr lang="cs-CZ" sz="2800" dirty="0" smtClean="0"/>
          </a:p>
          <a:p>
            <a:pPr marL="514350" lvl="0" indent="-514350">
              <a:buFont typeface="+mj-lt"/>
              <a:buAutoNum type="alphaLcParenR"/>
            </a:pPr>
            <a:r>
              <a:rPr lang="cs-CZ" sz="2800" dirty="0" smtClean="0"/>
              <a:t>Opakování </a:t>
            </a:r>
            <a:r>
              <a:rPr lang="cs-CZ" sz="2800" dirty="0"/>
              <a:t>kontrolních lékařských prohlídek i v případech, kdy změna zdravotního stavu není pravděpodobná</a:t>
            </a:r>
          </a:p>
          <a:p>
            <a:pPr marL="514350" lvl="0" indent="-514350">
              <a:buFont typeface="+mj-lt"/>
              <a:buAutoNum type="alphaLcParenR"/>
            </a:pPr>
            <a:endParaRPr lang="cs-CZ" sz="2800" dirty="0"/>
          </a:p>
          <a:p>
            <a:endParaRPr lang="cs-CZ" sz="28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43521F-A2B1-47F1-9A25-08B86CC9729D}" type="slidenum">
              <a:rPr lang="cs-CZ" smtClean="0"/>
              <a:pPr>
                <a:defRPr/>
              </a:pPr>
              <a:t>20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6" r="1543"/>
          <a:stretch/>
        </p:blipFill>
        <p:spPr>
          <a:xfrm>
            <a:off x="27087" y="188640"/>
            <a:ext cx="8785225" cy="1056033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179512" y="724693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SWOT ANALÝZA ČINNOSTI LPS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589240"/>
            <a:ext cx="1071563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57848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412776"/>
            <a:ext cx="8632800" cy="4713387"/>
          </a:xfrm>
        </p:spPr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cs-CZ" sz="2800" b="1" dirty="0" smtClean="0"/>
              <a:t>Příležitosti </a:t>
            </a:r>
          </a:p>
          <a:p>
            <a:pPr marL="514350" lvl="0" indent="-514350">
              <a:buFont typeface="+mj-lt"/>
              <a:buAutoNum type="alphaLcParenR"/>
            </a:pPr>
            <a:r>
              <a:rPr lang="cs-CZ" sz="2800" dirty="0" smtClean="0"/>
              <a:t>Finanční </a:t>
            </a:r>
            <a:r>
              <a:rPr lang="cs-CZ" sz="2800" dirty="0"/>
              <a:t>ohodnocení lékařů </a:t>
            </a:r>
            <a:r>
              <a:rPr lang="cs-CZ" sz="2800" dirty="0" smtClean="0"/>
              <a:t>LPS</a:t>
            </a:r>
          </a:p>
          <a:p>
            <a:pPr marL="514350" indent="-514350">
              <a:buFont typeface="+mj-lt"/>
              <a:buAutoNum type="alphaLcParenR"/>
            </a:pPr>
            <a:r>
              <a:rPr lang="cs-CZ" sz="2800" dirty="0"/>
              <a:t>Zaměření na </a:t>
            </a:r>
            <a:r>
              <a:rPr lang="cs-CZ" sz="2800" dirty="0" smtClean="0"/>
              <a:t>klienta</a:t>
            </a:r>
          </a:p>
          <a:p>
            <a:pPr marL="514350" indent="-514350">
              <a:buFont typeface="+mj-lt"/>
              <a:buAutoNum type="alphaLcParenR"/>
            </a:pPr>
            <a:r>
              <a:rPr lang="cs-CZ" sz="2800" dirty="0" smtClean="0"/>
              <a:t>Monitorování </a:t>
            </a:r>
            <a:r>
              <a:rPr lang="cs-CZ" sz="2800" dirty="0"/>
              <a:t>stavu vyřizování žádostí (např. dodržování lhůt zdravotnickými zařízeními)</a:t>
            </a:r>
          </a:p>
          <a:p>
            <a:pPr marL="514350" indent="-514350">
              <a:buFont typeface="+mj-lt"/>
              <a:buAutoNum type="alphaLcParenR"/>
            </a:pPr>
            <a:r>
              <a:rPr lang="cs-CZ" sz="2800" dirty="0" smtClean="0"/>
              <a:t>Vyšší </a:t>
            </a:r>
            <a:r>
              <a:rPr lang="cs-CZ" sz="2800" dirty="0"/>
              <a:t>automatizace, podpora rozhodování a detekce nestandardních </a:t>
            </a:r>
            <a:r>
              <a:rPr lang="cs-CZ" sz="2800" dirty="0" smtClean="0"/>
              <a:t>situací</a:t>
            </a:r>
          </a:p>
          <a:p>
            <a:pPr marL="514350" indent="-514350">
              <a:buFont typeface="+mj-lt"/>
              <a:buAutoNum type="alphaLcParenR"/>
            </a:pPr>
            <a:r>
              <a:rPr lang="cs-CZ" sz="2800" dirty="0" smtClean="0"/>
              <a:t>Přehodnocení </a:t>
            </a:r>
            <a:r>
              <a:rPr lang="cs-CZ" sz="2800" dirty="0"/>
              <a:t>náplně práce posudkových orgánů, jejich výkonnostních cílů a stanovení optimálního počtu </a:t>
            </a:r>
            <a:r>
              <a:rPr lang="cs-CZ" sz="2800" dirty="0" smtClean="0"/>
              <a:t>lékařů</a:t>
            </a:r>
          </a:p>
          <a:p>
            <a:pPr marL="514350" indent="-514350">
              <a:buFont typeface="+mj-lt"/>
              <a:buAutoNum type="alphaLcParenR"/>
            </a:pPr>
            <a:endParaRPr lang="cs-CZ" sz="2800" dirty="0"/>
          </a:p>
          <a:p>
            <a:pPr marL="514350" lvl="0" indent="-514350">
              <a:buFont typeface="+mj-lt"/>
              <a:buAutoNum type="alphaLcParenR"/>
            </a:pPr>
            <a:endParaRPr lang="cs-CZ" sz="2800" dirty="0" smtClean="0"/>
          </a:p>
          <a:p>
            <a:endParaRPr lang="cs-CZ" sz="28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43521F-A2B1-47F1-9A25-08B86CC9729D}" type="slidenum">
              <a:rPr lang="cs-CZ" smtClean="0"/>
              <a:pPr>
                <a:defRPr/>
              </a:pPr>
              <a:t>21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6" r="1543"/>
          <a:stretch/>
        </p:blipFill>
        <p:spPr>
          <a:xfrm>
            <a:off x="27087" y="188640"/>
            <a:ext cx="8785225" cy="1056033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179512" y="724693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SWOT ANALÝZA ČINNOSTI LPS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5721573"/>
            <a:ext cx="1123851" cy="112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105296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340768"/>
            <a:ext cx="8856984" cy="5184576"/>
          </a:xfrm>
        </p:spPr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cs-CZ" sz="2800" b="1" dirty="0" smtClean="0"/>
              <a:t>Hrozby</a:t>
            </a:r>
            <a:endParaRPr lang="cs-CZ" sz="2800" dirty="0" smtClean="0"/>
          </a:p>
          <a:p>
            <a:pPr marL="514350" indent="-514350">
              <a:buFont typeface="+mj-lt"/>
              <a:buAutoNum type="alphaLcParenR"/>
            </a:pPr>
            <a:r>
              <a:rPr lang="cs-CZ" sz="2800" dirty="0" smtClean="0"/>
              <a:t>Vysoké </a:t>
            </a:r>
            <a:r>
              <a:rPr lang="cs-CZ" sz="2800" dirty="0"/>
              <a:t>procento lékařů bez </a:t>
            </a:r>
            <a:r>
              <a:rPr lang="cs-CZ" sz="2800" dirty="0" smtClean="0"/>
              <a:t>atestace z </a:t>
            </a:r>
            <a:r>
              <a:rPr lang="cs-CZ" sz="2800" dirty="0"/>
              <a:t>posudkového lékařství</a:t>
            </a:r>
          </a:p>
          <a:p>
            <a:pPr marL="514350" indent="-514350">
              <a:buFont typeface="+mj-lt"/>
              <a:buAutoNum type="alphaLcParenR"/>
            </a:pPr>
            <a:r>
              <a:rPr lang="cs-CZ" sz="2800" dirty="0" smtClean="0"/>
              <a:t>Odchod 137 lékařů </a:t>
            </a:r>
            <a:r>
              <a:rPr lang="cs-CZ" sz="2800" dirty="0"/>
              <a:t>z důvodu věku </a:t>
            </a:r>
            <a:r>
              <a:rPr lang="cs-CZ" sz="2800" dirty="0" smtClean="0"/>
              <a:t>přesahující </a:t>
            </a:r>
            <a:r>
              <a:rPr lang="cs-CZ" sz="2800" dirty="0"/>
              <a:t>70 let ze státní služby k termínu </a:t>
            </a:r>
            <a:r>
              <a:rPr lang="cs-CZ" sz="2800" dirty="0" smtClean="0"/>
              <a:t>1.7.2017</a:t>
            </a:r>
          </a:p>
          <a:p>
            <a:pPr marL="514350" indent="-514350">
              <a:buFont typeface="+mj-lt"/>
              <a:buAutoNum type="alphaLcParenR"/>
            </a:pPr>
            <a:r>
              <a:rPr lang="cs-CZ" sz="2800" dirty="0" smtClean="0"/>
              <a:t>Neatraktivnost </a:t>
            </a:r>
            <a:r>
              <a:rPr lang="cs-CZ" sz="2800" dirty="0"/>
              <a:t>oboru LPS a systém odměňování lékařů </a:t>
            </a:r>
            <a:endParaRPr lang="cs-CZ" sz="2800" dirty="0" smtClean="0"/>
          </a:p>
          <a:p>
            <a:pPr marL="514350" indent="-514350">
              <a:buFont typeface="+mj-lt"/>
              <a:buAutoNum type="alphaLcParenR"/>
            </a:pPr>
            <a:r>
              <a:rPr lang="cs-CZ" sz="2800" dirty="0" smtClean="0"/>
              <a:t>Digitalizace a elektronické komunikace</a:t>
            </a:r>
          </a:p>
          <a:p>
            <a:pPr marL="0" indent="0">
              <a:buNone/>
            </a:pPr>
            <a:endParaRPr lang="cs-CZ" sz="2800" dirty="0"/>
          </a:p>
          <a:p>
            <a:pPr marL="514350" indent="-514350">
              <a:buFont typeface="+mj-lt"/>
              <a:buAutoNum type="alphaLcParenR"/>
            </a:pPr>
            <a:endParaRPr lang="cs-CZ" sz="2800" dirty="0"/>
          </a:p>
          <a:p>
            <a:pPr marL="514350" lvl="0" indent="-514350">
              <a:buFont typeface="+mj-lt"/>
              <a:buAutoNum type="alphaLcParenR"/>
            </a:pPr>
            <a:endParaRPr lang="cs-CZ" sz="2800" dirty="0" smtClean="0"/>
          </a:p>
          <a:p>
            <a:endParaRPr lang="cs-CZ" sz="28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43521F-A2B1-47F1-9A25-08B86CC9729D}" type="slidenum">
              <a:rPr lang="cs-CZ" smtClean="0"/>
              <a:pPr>
                <a:defRPr/>
              </a:pPr>
              <a:t>22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6" r="1543"/>
          <a:stretch/>
        </p:blipFill>
        <p:spPr>
          <a:xfrm>
            <a:off x="27087" y="188640"/>
            <a:ext cx="8785225" cy="1056033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179512" y="724693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SWOT ANALÝZA ČINNOSTI LPS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229200"/>
            <a:ext cx="1143571" cy="11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0628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484784"/>
            <a:ext cx="8712968" cy="4896544"/>
          </a:xfrm>
        </p:spPr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cs-CZ" sz="2800" dirty="0"/>
              <a:t>Vyšší podpora </a:t>
            </a:r>
            <a:r>
              <a:rPr lang="cs-CZ" sz="2800" dirty="0" smtClean="0"/>
              <a:t>informačních systémů </a:t>
            </a:r>
            <a:r>
              <a:rPr lang="cs-CZ" sz="2800" dirty="0"/>
              <a:t>k podpoře </a:t>
            </a:r>
            <a:r>
              <a:rPr lang="cs-CZ" sz="2800" dirty="0" smtClean="0"/>
              <a:t>rozhodování</a:t>
            </a:r>
          </a:p>
          <a:p>
            <a:pPr marL="514350" lvl="0" indent="-514350">
              <a:buFont typeface="+mj-lt"/>
              <a:buAutoNum type="arabicPeriod"/>
            </a:pPr>
            <a:r>
              <a:rPr lang="cs-CZ" sz="2800" dirty="0"/>
              <a:t>Automatizovaná podpora detekce nestandardních </a:t>
            </a:r>
            <a:r>
              <a:rPr lang="cs-CZ" sz="2800" dirty="0" smtClean="0"/>
              <a:t>situací</a:t>
            </a:r>
          </a:p>
          <a:p>
            <a:pPr marL="514350" lvl="0" indent="-514350">
              <a:buFont typeface="+mj-lt"/>
              <a:buAutoNum type="arabicPeriod"/>
            </a:pPr>
            <a:r>
              <a:rPr lang="cs-CZ" sz="2800" dirty="0"/>
              <a:t>Monitorování stavu vyřizování </a:t>
            </a:r>
            <a:r>
              <a:rPr lang="cs-CZ" sz="2800" dirty="0" smtClean="0"/>
              <a:t>žádostí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2800" dirty="0"/>
              <a:t>Využití nelékařského personálu k posuzování vybraných agend v první instanci a </a:t>
            </a:r>
            <a:r>
              <a:rPr lang="cs-CZ" sz="2800" dirty="0" smtClean="0"/>
              <a:t>vytvoření multidisciplinárních týmů</a:t>
            </a:r>
            <a:endParaRPr lang="cs-CZ" sz="2800" dirty="0"/>
          </a:p>
          <a:p>
            <a:pPr marL="514350" lvl="0" indent="-514350">
              <a:buFont typeface="+mj-lt"/>
              <a:buAutoNum type="arabicPeriod"/>
            </a:pPr>
            <a:r>
              <a:rPr lang="cs-CZ" sz="2800" dirty="0" err="1" smtClean="0"/>
              <a:t>Proklientský</a:t>
            </a:r>
            <a:r>
              <a:rPr lang="cs-CZ" sz="2800" dirty="0" smtClean="0"/>
              <a:t> přístup – důraz na  možnost osobní účasti posuzovaného na jednání</a:t>
            </a:r>
          </a:p>
          <a:p>
            <a:pPr lvl="0"/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43521F-A2B1-47F1-9A25-08B86CC9729D}" type="slidenum">
              <a:rPr lang="cs-CZ" smtClean="0"/>
              <a:pPr>
                <a:defRPr/>
              </a:pPr>
              <a:t>23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6" r="1543"/>
          <a:stretch/>
        </p:blipFill>
        <p:spPr>
          <a:xfrm>
            <a:off x="27087" y="188640"/>
            <a:ext cx="8785225" cy="1056033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467544" y="716656"/>
            <a:ext cx="5256584" cy="47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KONCEPČNÍ ZÁMĚRY</a:t>
            </a:r>
          </a:p>
        </p:txBody>
      </p:sp>
    </p:spTree>
    <p:extLst>
      <p:ext uri="{BB962C8B-B14F-4D97-AF65-F5344CB8AC3E}">
        <p14:creationId xmlns:p14="http://schemas.microsoft.com/office/powerpoint/2010/main" val="20554255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2239F2-AB0F-44AA-900F-057ED5DB4388}" type="slidenum">
              <a:rPr lang="cs-CZ" smtClean="0"/>
              <a:pPr>
                <a:defRPr/>
              </a:pPr>
              <a:t>24</a:t>
            </a:fld>
            <a:endParaRPr lang="cs-CZ"/>
          </a:p>
        </p:txBody>
      </p:sp>
      <p:sp>
        <p:nvSpPr>
          <p:cNvPr id="3" name="Obdélník 2"/>
          <p:cNvSpPr/>
          <p:nvPr/>
        </p:nvSpPr>
        <p:spPr>
          <a:xfrm rot="21362669">
            <a:off x="453730" y="4657601"/>
            <a:ext cx="8512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6600"/>
                </a:solidFill>
                <a:effectLst/>
              </a:rPr>
              <a:t>DĚKUJI ZA POZORNOST</a:t>
            </a:r>
            <a:endParaRPr lang="cs-CZ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6600"/>
              </a:solidFill>
              <a:effectLst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4860032" y="5301208"/>
            <a:ext cx="3592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OTÁZKY ?</a:t>
            </a:r>
            <a:endParaRPr lang="cs-CZ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7962900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36308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7493</TotalTime>
  <Words>1514</Words>
  <Application>Microsoft Office PowerPoint</Application>
  <PresentationFormat>Předvádění na obrazovce (4:3)</PresentationFormat>
  <Paragraphs>754</Paragraphs>
  <Slides>24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25" baseType="lpstr">
      <vt:lpstr>Výchozí návrh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Zákon o státní službě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ČSSZ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xxchvjar</dc:creator>
  <cp:lastModifiedBy>Čeledová Libuše (ČSSZ 61)</cp:lastModifiedBy>
  <cp:revision>378</cp:revision>
  <cp:lastPrinted>2015-11-01T12:30:20Z</cp:lastPrinted>
  <dcterms:created xsi:type="dcterms:W3CDTF">2006-06-05T10:35:57Z</dcterms:created>
  <dcterms:modified xsi:type="dcterms:W3CDTF">2015-11-18T07:38:30Z</dcterms:modified>
</cp:coreProperties>
</file>