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37"/>
  </p:notesMasterIdLst>
  <p:handoutMasterIdLst>
    <p:handoutMasterId r:id="rId38"/>
  </p:handoutMasterIdLst>
  <p:sldIdLst>
    <p:sldId id="257" r:id="rId4"/>
    <p:sldId id="357" r:id="rId5"/>
    <p:sldId id="366" r:id="rId6"/>
    <p:sldId id="367" r:id="rId7"/>
    <p:sldId id="368" r:id="rId8"/>
    <p:sldId id="369" r:id="rId9"/>
    <p:sldId id="379" r:id="rId10"/>
    <p:sldId id="364" r:id="rId11"/>
    <p:sldId id="372" r:id="rId12"/>
    <p:sldId id="373" r:id="rId13"/>
    <p:sldId id="374" r:id="rId14"/>
    <p:sldId id="376" r:id="rId15"/>
    <p:sldId id="377" r:id="rId16"/>
    <p:sldId id="341" r:id="rId17"/>
    <p:sldId id="354" r:id="rId18"/>
    <p:sldId id="321" r:id="rId19"/>
    <p:sldId id="324" r:id="rId20"/>
    <p:sldId id="338" r:id="rId21"/>
    <p:sldId id="339" r:id="rId22"/>
    <p:sldId id="333" r:id="rId23"/>
    <p:sldId id="336" r:id="rId24"/>
    <p:sldId id="337" r:id="rId25"/>
    <p:sldId id="335" r:id="rId26"/>
    <p:sldId id="327" r:id="rId27"/>
    <p:sldId id="343" r:id="rId28"/>
    <p:sldId id="285" r:id="rId29"/>
    <p:sldId id="351" r:id="rId30"/>
    <p:sldId id="344" r:id="rId31"/>
    <p:sldId id="302" r:id="rId32"/>
    <p:sldId id="353" r:id="rId33"/>
    <p:sldId id="378" r:id="rId34"/>
    <p:sldId id="345" r:id="rId35"/>
    <p:sldId id="259" r:id="rId36"/>
  </p:sldIdLst>
  <p:sldSz cx="9144000" cy="6858000" type="screen4x3"/>
  <p:notesSz cx="6735763" cy="98663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66"/>
    <a:srgbClr val="760000"/>
    <a:srgbClr val="9A0000"/>
    <a:srgbClr val="FFFF99"/>
    <a:srgbClr val="FFFFCC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43" autoAdjust="0"/>
    <p:restoredTop sz="94872" autoAdjust="0"/>
  </p:normalViewPr>
  <p:slideViewPr>
    <p:cSldViewPr>
      <p:cViewPr varScale="1">
        <p:scale>
          <a:sx n="104" d="100"/>
          <a:sy n="104" d="100"/>
        </p:scale>
        <p:origin x="-36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  <p:sld r:id="rId26" collapse="1"/>
      <p:sld r:id="rId27" collapse="1"/>
      <p:sld r:id="rId28" collapse="1"/>
      <p:sld r:id="rId29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9.xml"/><Relationship Id="rId13" Type="http://schemas.openxmlformats.org/officeDocument/2006/relationships/slide" Target="slides/slide15.xml"/><Relationship Id="rId18" Type="http://schemas.openxmlformats.org/officeDocument/2006/relationships/slide" Target="slides/slide20.xml"/><Relationship Id="rId26" Type="http://schemas.openxmlformats.org/officeDocument/2006/relationships/slide" Target="slides/slide30.xml"/><Relationship Id="rId3" Type="http://schemas.openxmlformats.org/officeDocument/2006/relationships/slide" Target="slides/slide4.xml"/><Relationship Id="rId21" Type="http://schemas.openxmlformats.org/officeDocument/2006/relationships/slide" Target="slides/slide23.xml"/><Relationship Id="rId7" Type="http://schemas.openxmlformats.org/officeDocument/2006/relationships/slide" Target="slides/slide8.xml"/><Relationship Id="rId12" Type="http://schemas.openxmlformats.org/officeDocument/2006/relationships/slide" Target="slides/slide14.xml"/><Relationship Id="rId17" Type="http://schemas.openxmlformats.org/officeDocument/2006/relationships/slide" Target="slides/slide19.xml"/><Relationship Id="rId25" Type="http://schemas.openxmlformats.org/officeDocument/2006/relationships/slide" Target="slides/slide29.xml"/><Relationship Id="rId2" Type="http://schemas.openxmlformats.org/officeDocument/2006/relationships/slide" Target="slides/slide3.xml"/><Relationship Id="rId16" Type="http://schemas.openxmlformats.org/officeDocument/2006/relationships/slide" Target="slides/slide18.xml"/><Relationship Id="rId20" Type="http://schemas.openxmlformats.org/officeDocument/2006/relationships/slide" Target="slides/slide22.xml"/><Relationship Id="rId29" Type="http://schemas.openxmlformats.org/officeDocument/2006/relationships/slide" Target="slides/slide33.xml"/><Relationship Id="rId1" Type="http://schemas.openxmlformats.org/officeDocument/2006/relationships/slide" Target="slides/slide2.xml"/><Relationship Id="rId6" Type="http://schemas.openxmlformats.org/officeDocument/2006/relationships/slide" Target="slides/slide7.xml"/><Relationship Id="rId11" Type="http://schemas.openxmlformats.org/officeDocument/2006/relationships/slide" Target="slides/slide12.xml"/><Relationship Id="rId24" Type="http://schemas.openxmlformats.org/officeDocument/2006/relationships/slide" Target="slides/slide28.xml"/><Relationship Id="rId5" Type="http://schemas.openxmlformats.org/officeDocument/2006/relationships/slide" Target="slides/slide6.xml"/><Relationship Id="rId15" Type="http://schemas.openxmlformats.org/officeDocument/2006/relationships/slide" Target="slides/slide17.xml"/><Relationship Id="rId23" Type="http://schemas.openxmlformats.org/officeDocument/2006/relationships/slide" Target="slides/slide26.xml"/><Relationship Id="rId28" Type="http://schemas.openxmlformats.org/officeDocument/2006/relationships/slide" Target="slides/slide32.xml"/><Relationship Id="rId10" Type="http://schemas.openxmlformats.org/officeDocument/2006/relationships/slide" Target="slides/slide11.xml"/><Relationship Id="rId19" Type="http://schemas.openxmlformats.org/officeDocument/2006/relationships/slide" Target="slides/slide21.xml"/><Relationship Id="rId4" Type="http://schemas.openxmlformats.org/officeDocument/2006/relationships/slide" Target="slides/slide5.xml"/><Relationship Id="rId9" Type="http://schemas.openxmlformats.org/officeDocument/2006/relationships/slide" Target="slides/slide10.xml"/><Relationship Id="rId14" Type="http://schemas.openxmlformats.org/officeDocument/2006/relationships/slide" Target="slides/slide16.xml"/><Relationship Id="rId22" Type="http://schemas.openxmlformats.org/officeDocument/2006/relationships/slide" Target="slides/slide24.xml"/><Relationship Id="rId27" Type="http://schemas.openxmlformats.org/officeDocument/2006/relationships/slide" Target="slides/slide3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C58D8866-004E-4F17-A92F-54140592A350}" type="datetimeFigureOut">
              <a:rPr lang="cs-CZ"/>
              <a:pPr>
                <a:defRPr/>
              </a:pPr>
              <a:t>30.4.2015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6BEA4241-568F-40CE-97F0-1BF3FEA4FBB8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74714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60E628C-23BE-4E73-80A4-0D0409C18DFD}" type="datetimeFigureOut">
              <a:rPr lang="cs-CZ"/>
              <a:pPr>
                <a:defRPr/>
              </a:pPr>
              <a:t>30.4.2015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 smtClean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noProof="0" smtClean="0"/>
              <a:t>Kliknutím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E64EA1A8-8964-476D-8CB2-558CFC19FD44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18019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 smtClean="0"/>
          </a:p>
        </p:txBody>
      </p:sp>
      <p:sp>
        <p:nvSpPr>
          <p:cNvPr id="25604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4EA6E11-50AC-4EE0-ABF0-D70E4E7BAA78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271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 smtClean="0"/>
          </a:p>
        </p:txBody>
      </p:sp>
      <p:sp>
        <p:nvSpPr>
          <p:cNvPr id="25604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4EA6E11-50AC-4EE0-ABF0-D70E4E7BAA78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13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271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5CB96C-EECD-4E83-BEC9-5C959F764964}" type="slidenum">
              <a:rPr lang="en-US" altLang="cs-CZ"/>
              <a:pPr/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509498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FB1CBF-C04E-46EE-9C7B-CF759C9AC942}" type="slidenum">
              <a:rPr lang="en-US" altLang="cs-CZ"/>
              <a:pPr/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347864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96FB08-96AB-4923-A7CF-64117AE7B7E4}" type="slidenum">
              <a:rPr lang="en-US" altLang="cs-CZ"/>
              <a:pPr/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635757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C07528-0B06-4415-AFE4-95A6818CF65E}" type="slidenum">
              <a:rPr lang="en-US" altLang="cs-CZ"/>
              <a:pPr/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805487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54D827-0E25-4817-9FBD-ABF219902F88}" type="slidenum">
              <a:rPr lang="en-US" altLang="cs-CZ"/>
              <a:pPr/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672940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6650B2-87F6-420E-94F0-B67C348CA6B3}" type="slidenum">
              <a:rPr lang="en-US" altLang="cs-CZ"/>
              <a:pPr/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617962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E3091B-9129-4940-B943-D38DFC44DE45}" type="slidenum">
              <a:rPr lang="en-US" altLang="cs-CZ"/>
              <a:pPr/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972561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86C9B8-D3E2-4CE2-B7C3-6A8574D32BCE}" type="slidenum">
              <a:rPr lang="en-US" altLang="cs-CZ"/>
              <a:pPr/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661524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342AD6-CCCF-4410-9820-37C3B2F72CCC}" type="slidenum">
              <a:rPr lang="en-US" altLang="cs-CZ"/>
              <a:pPr/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784448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850A85-BCC3-40F0-AB30-2D2817B21010}" type="slidenum">
              <a:rPr lang="en-US" altLang="cs-CZ"/>
              <a:pPr/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006208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AFA440-2D49-44A7-829B-EC4C71B53606}" type="slidenum">
              <a:rPr lang="en-US" altLang="cs-CZ"/>
              <a:pPr/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019684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488C4"/>
            </a:gs>
            <a:gs pos="17999">
              <a:srgbClr val="D4DEFF"/>
            </a:gs>
            <a:gs pos="91000">
              <a:srgbClr val="D4DEFF"/>
            </a:gs>
            <a:gs pos="95500">
              <a:srgbClr val="B5C5CA"/>
            </a:gs>
            <a:gs pos="100000">
              <a:srgbClr val="96AB9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cs-CZ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cs-CZ" smtClean="0"/>
              <a:t>Click to edit Master text styles</a:t>
            </a:r>
          </a:p>
          <a:p>
            <a:pPr lvl="1"/>
            <a:r>
              <a:rPr lang="en-US" altLang="cs-CZ" smtClean="0"/>
              <a:t>Second level</a:t>
            </a:r>
          </a:p>
          <a:p>
            <a:pPr lvl="2"/>
            <a:r>
              <a:rPr lang="en-US" altLang="cs-CZ" smtClean="0"/>
              <a:t>Third level</a:t>
            </a:r>
          </a:p>
          <a:p>
            <a:pPr lvl="3"/>
            <a:r>
              <a:rPr lang="en-US" altLang="cs-CZ" smtClean="0"/>
              <a:t>Fourth level</a:t>
            </a:r>
          </a:p>
          <a:p>
            <a:pPr lvl="4"/>
            <a:r>
              <a:rPr lang="en-US" altLang="cs-CZ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 altLang="cs-CZ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 altLang="cs-CZ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F8C43614-2D44-46E0-A387-3507800DBF85}" type="slidenum">
              <a:rPr lang="en-US" altLang="cs-CZ"/>
              <a:pPr/>
              <a:t>‹#›</a:t>
            </a:fld>
            <a:endParaRPr lang="en-US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Microsoft_Excel_97-2003_Worksheet1.xls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package" Target="../embeddings/Microsoft_Excel_Worksheet1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emf"/><Relationship Id="rId4" Type="http://schemas.openxmlformats.org/officeDocument/2006/relationships/package" Target="../embeddings/Microsoft_Excel_Worksheet2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7.emf"/><Relationship Id="rId4" Type="http://schemas.openxmlformats.org/officeDocument/2006/relationships/package" Target="../embeddings/Microsoft_Excel_Worksheet3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Excel_Worksheet4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9.emf"/><Relationship Id="rId4" Type="http://schemas.openxmlformats.org/officeDocument/2006/relationships/package" Target="../embeddings/Microsoft_Excel_Worksheet5.xlsx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3.png"/><Relationship Id="rId4" Type="http://schemas.openxmlformats.org/officeDocument/2006/relationships/oleObject" Target="../embeddings/Microsoft_Excel_97-2003_Worksheet2.xls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C:\BARA\MPSV-manualall\pptsablona\uvodst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7"/>
          <p:cNvSpPr txBox="1">
            <a:spLocks noChangeArrowheads="1"/>
          </p:cNvSpPr>
          <p:nvPr/>
        </p:nvSpPr>
        <p:spPr bwMode="auto">
          <a:xfrm>
            <a:off x="2590800" y="1628775"/>
            <a:ext cx="637381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2400" b="1" dirty="0" smtClean="0">
                <a:solidFill>
                  <a:srgbClr val="000099"/>
                </a:solidFill>
                <a:latin typeface="Arial" panose="020B0604020202020204" pitchFamily="34" charset="0"/>
              </a:rPr>
              <a:t>Kulatý stůl – příspěvek na péči</a:t>
            </a:r>
            <a:endParaRPr lang="cs-CZ" altLang="cs-CZ" sz="2400" b="1" dirty="0">
              <a:solidFill>
                <a:srgbClr val="000099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cs-CZ" altLang="cs-CZ" sz="1600" b="1" dirty="0" smtClean="0">
              <a:solidFill>
                <a:srgbClr val="000099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600" b="1" dirty="0" smtClean="0">
                <a:solidFill>
                  <a:srgbClr val="000099"/>
                </a:solidFill>
                <a:latin typeface="Arial" panose="020B0604020202020204" pitchFamily="34" charset="0"/>
              </a:rPr>
              <a:t>Seminář </a:t>
            </a:r>
            <a:r>
              <a:rPr lang="cs-CZ" altLang="cs-CZ" sz="1600" b="1" dirty="0">
                <a:solidFill>
                  <a:srgbClr val="000099"/>
                </a:solidFill>
                <a:latin typeface="Arial" panose="020B0604020202020204" pitchFamily="34" charset="0"/>
              </a:rPr>
              <a:t>PSP ČR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600" b="1" dirty="0" smtClean="0">
                <a:solidFill>
                  <a:srgbClr val="000099"/>
                </a:solidFill>
                <a:latin typeface="Arial" panose="020B0604020202020204" pitchFamily="34" charset="0"/>
              </a:rPr>
              <a:t>30. </a:t>
            </a:r>
            <a:r>
              <a:rPr lang="cs-CZ" altLang="cs-CZ" sz="1600" b="1" dirty="0">
                <a:solidFill>
                  <a:srgbClr val="000099"/>
                </a:solidFill>
                <a:latin typeface="Arial" panose="020B0604020202020204" pitchFamily="34" charset="0"/>
              </a:rPr>
              <a:t>dubna 2015</a:t>
            </a:r>
            <a:endParaRPr lang="en-US" altLang="cs-CZ" sz="1600" b="1" dirty="0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048000" y="5013325"/>
            <a:ext cx="556260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solidFill>
                  <a:srgbClr val="000066"/>
                </a:solidFill>
                <a:latin typeface="Arial" panose="020B0604020202020204" pitchFamily="34" charset="0"/>
              </a:rPr>
              <a:t>MUDr. Dušan Gajdoštík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solidFill>
                  <a:srgbClr val="000066"/>
                </a:solidFill>
                <a:latin typeface="Arial" panose="020B0604020202020204" pitchFamily="34" charset="0"/>
              </a:rPr>
              <a:t>ředitel odboru posudkové služby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solidFill>
                  <a:srgbClr val="000066"/>
                </a:solidFill>
                <a:latin typeface="Arial" panose="020B0604020202020204" pitchFamily="34" charset="0"/>
              </a:rPr>
              <a:t>MPSV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685800" y="217488"/>
            <a:ext cx="8458200" cy="637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2400" b="1" dirty="0" smtClean="0">
              <a:solidFill>
                <a:srgbClr val="C00000"/>
              </a:solidFill>
              <a:latin typeface="Arial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400" b="1" dirty="0" smtClean="0">
                <a:solidFill>
                  <a:srgbClr val="C00000"/>
                </a:solidFill>
                <a:latin typeface="Arial" charset="0"/>
              </a:rPr>
              <a:t>Okruhy otázek pro odbor posudkové služby MPSV</a:t>
            </a: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2000" b="1" dirty="0" smtClean="0">
              <a:solidFill>
                <a:srgbClr val="000066"/>
              </a:solidFill>
              <a:latin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000" b="1" dirty="0" smtClean="0">
                <a:solidFill>
                  <a:srgbClr val="C00000"/>
                </a:solidFill>
                <a:latin typeface="Arial" charset="0"/>
              </a:rPr>
              <a:t>příspěvek na péči 2011 – 2014</a:t>
            </a: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počet posudkových lékařů pro odvolací řízení</a:t>
            </a: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odborná kvalifikace posudkových lékařů pro odvolací řízení</a:t>
            </a: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další odbornosti (psychiatrie, onkologie ...)</a:t>
            </a: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fluktuace</a:t>
            </a: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počty odvolacích řízení, rozložení v rámci krajů</a:t>
            </a:r>
          </a:p>
          <a:p>
            <a:pPr marL="285750" indent="-28575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počet vyřízených žádostí na jednoho posudkového lékaře/posudkovou komisi</a:t>
            </a:r>
          </a:p>
          <a:p>
            <a:pPr marL="285750" indent="-28575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průměrná doba trvání posouzení v odvolacím řízení</a:t>
            </a:r>
          </a:p>
          <a:p>
            <a:pPr marL="285750" indent="-28575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úspěšnost žadatelů v odvolacím řízení</a:t>
            </a:r>
          </a:p>
          <a:p>
            <a:pPr marL="285750" indent="-28575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počet správních žalob ročně, rozdělení po krajích</a:t>
            </a:r>
          </a:p>
          <a:p>
            <a:pPr marL="285750" indent="-28575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průměrná cena jednoho posouzení</a:t>
            </a:r>
          </a:p>
        </p:txBody>
      </p:sp>
    </p:spTree>
    <p:extLst>
      <p:ext uri="{BB962C8B-B14F-4D97-AF65-F5344CB8AC3E}">
        <p14:creationId xmlns:p14="http://schemas.microsoft.com/office/powerpoint/2010/main" val="173269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C:\BARA\MPSV-manualall\pptsablona\pru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755576" y="217488"/>
            <a:ext cx="8388424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2400" b="1" dirty="0" smtClean="0">
              <a:solidFill>
                <a:srgbClr val="C00000"/>
              </a:solidFill>
              <a:latin typeface="Arial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400" b="1" dirty="0">
                <a:solidFill>
                  <a:srgbClr val="C00000"/>
                </a:solidFill>
                <a:latin typeface="Arial" charset="0"/>
              </a:rPr>
              <a:t>Počet posudkových lékařů pro odvolací řízení</a:t>
            </a:r>
            <a:endParaRPr lang="cs-CZ" altLang="cs-CZ" sz="1800" b="1" dirty="0">
              <a:solidFill>
                <a:srgbClr val="000066"/>
              </a:solidFill>
              <a:latin typeface="Arial" charset="0"/>
            </a:endParaRPr>
          </a:p>
          <a:p>
            <a:pPr eaLnBrk="1" hangingPunct="1">
              <a:spcBef>
                <a:spcPct val="50000"/>
              </a:spcBef>
              <a:buNone/>
              <a:defRPr/>
            </a:pPr>
            <a:endParaRPr lang="cs-CZ" altLang="cs-CZ" sz="1800" b="1" dirty="0">
              <a:solidFill>
                <a:srgbClr val="000066"/>
              </a:solidFill>
              <a:latin typeface="Arial" charset="0"/>
            </a:endParaRPr>
          </a:p>
          <a:p>
            <a:pPr eaLnBrk="1" hangingPunct="1">
              <a:spcBef>
                <a:spcPct val="50000"/>
              </a:spcBef>
              <a:buNone/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  <a:p>
            <a:pPr eaLnBrk="1" hangingPunct="1">
              <a:spcBef>
                <a:spcPct val="50000"/>
              </a:spcBef>
              <a:buNone/>
              <a:defRPr/>
            </a:pPr>
            <a:endParaRPr lang="cs-CZ" altLang="cs-CZ" sz="1800" b="1" dirty="0">
              <a:solidFill>
                <a:srgbClr val="000066"/>
              </a:solidFill>
              <a:latin typeface="Arial" charset="0"/>
            </a:endParaRPr>
          </a:p>
          <a:p>
            <a:pPr eaLnBrk="1" hangingPunct="1">
              <a:spcBef>
                <a:spcPct val="50000"/>
              </a:spcBef>
              <a:buNone/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  <a:p>
            <a:pPr eaLnBrk="1" hangingPunct="1">
              <a:spcBef>
                <a:spcPct val="50000"/>
              </a:spcBef>
              <a:buNone/>
              <a:defRPr/>
            </a:pPr>
            <a:endParaRPr lang="cs-CZ" altLang="cs-CZ" sz="1800" b="1" dirty="0">
              <a:solidFill>
                <a:srgbClr val="000066"/>
              </a:solidFill>
              <a:latin typeface="Arial" charset="0"/>
            </a:endParaRPr>
          </a:p>
          <a:p>
            <a:pPr eaLnBrk="1" hangingPunct="1">
              <a:spcBef>
                <a:spcPct val="50000"/>
              </a:spcBef>
              <a:buNone/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  <a:p>
            <a:pPr marL="285750" indent="-28575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SML = systemizované místo lékaře</a:t>
            </a: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všichni předsedové PK MPSV mají kromě minimálně jedné atestace ze základního oboru, případně další atestace, též atestaci z posudkového lékařství</a:t>
            </a: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přísedící lékaři v PK MPSV mají atestaci z oboru, který odpovídá nejvýznamnějšímu zdravotnímu postižení posuzovaného</a:t>
            </a: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fluktuace předsedů PK MSPV je minimální</a:t>
            </a:r>
          </a:p>
        </p:txBody>
      </p: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3407368"/>
              </p:ext>
            </p:extLst>
          </p:nvPr>
        </p:nvGraphicFramePr>
        <p:xfrm>
          <a:off x="738107" y="1484784"/>
          <a:ext cx="8248537" cy="19442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6" name="List" r:id="rId4" imgW="6829408" imgH="1609749" progId="Excel.Sheet.8">
                  <p:embed/>
                </p:oleObj>
              </mc:Choice>
              <mc:Fallback>
                <p:oleObj name="List" r:id="rId4" imgW="6829408" imgH="1609749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38107" y="1484784"/>
                        <a:ext cx="8248537" cy="19442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323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C:\BARA\MPSV-manualall\pptsablona\pru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685800" y="217488"/>
            <a:ext cx="8458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400" b="1" dirty="0" smtClean="0">
                <a:solidFill>
                  <a:srgbClr val="C00000"/>
                </a:solidFill>
                <a:latin typeface="Arial" charset="0"/>
              </a:rPr>
              <a:t>Počty odvolacích řízení, rozložení v rámci krajů</a:t>
            </a: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755576" y="5949280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údaje v roce 2012 jsou k dispozici pouze za 2 – 4 čtvrtletí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procentuální zastoupení krajů není vztaženo na 100 000 obyvatel</a:t>
            </a:r>
            <a:endParaRPr lang="cs-CZ" sz="18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7435093"/>
              </p:ext>
            </p:extLst>
          </p:nvPr>
        </p:nvGraphicFramePr>
        <p:xfrm>
          <a:off x="1431953" y="836712"/>
          <a:ext cx="6965894" cy="50418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4" name="List" r:id="rId4" imgW="6724751" imgH="4867344" progId="Excel.Sheet.12">
                  <p:embed/>
                </p:oleObj>
              </mc:Choice>
              <mc:Fallback>
                <p:oleObj name="List" r:id="rId4" imgW="6724751" imgH="486734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31953" y="836712"/>
                        <a:ext cx="6965894" cy="50418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323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685800" y="217488"/>
            <a:ext cx="8458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400" b="1" dirty="0" smtClean="0">
                <a:solidFill>
                  <a:srgbClr val="C00000"/>
                </a:solidFill>
                <a:latin typeface="Arial" charset="0"/>
              </a:rPr>
              <a:t>Počet vyřízených žádostí na 1 posudkovou komisi za rok</a:t>
            </a:r>
            <a:endParaRPr lang="cs-CZ" altLang="cs-CZ" sz="1800" b="1" dirty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918456" y="5733256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roce 2013 a 2014 počet posudků převýšil běžnou zátěž na 1 PK, což souvisí s počtem posudků na OSSZ v r. 2012 a 2013 (odvolání je se zpožděním, 2012 odraz r. 2011, 2013 – 2014 odráží rok 2012 – 2013)</a:t>
            </a:r>
            <a:endParaRPr lang="cs-CZ" sz="18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064140"/>
            <a:ext cx="5184576" cy="4480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323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685800" y="217488"/>
            <a:ext cx="8458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400" b="1" dirty="0" smtClean="0">
                <a:solidFill>
                  <a:srgbClr val="C00000"/>
                </a:solidFill>
                <a:latin typeface="Arial" charset="0"/>
              </a:rPr>
              <a:t>Počty a výsledky posouzení stupně závislosti na OSSZ</a:t>
            </a: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619414"/>
              </p:ext>
            </p:extLst>
          </p:nvPr>
        </p:nvGraphicFramePr>
        <p:xfrm>
          <a:off x="107950" y="1341438"/>
          <a:ext cx="9036050" cy="3100384"/>
        </p:xfrm>
        <a:graphic>
          <a:graphicData uri="http://schemas.openxmlformats.org/drawingml/2006/table">
            <a:tbl>
              <a:tblPr/>
              <a:tblGrid>
                <a:gridCol w="531813"/>
                <a:gridCol w="784225"/>
                <a:gridCol w="654050"/>
                <a:gridCol w="784225"/>
                <a:gridCol w="654050"/>
                <a:gridCol w="784225"/>
                <a:gridCol w="525462"/>
                <a:gridCol w="785813"/>
                <a:gridCol w="654050"/>
                <a:gridCol w="782637"/>
                <a:gridCol w="527050"/>
                <a:gridCol w="784225"/>
                <a:gridCol w="784225"/>
              </a:tblGrid>
              <a:tr h="442912">
                <a:tc gridSpan="1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Výsledky posouzení stupně závislosti na OSSZ 2010 – 2014 </a:t>
                      </a: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(poprvé + kontrolní)</a:t>
                      </a:r>
                      <a:endParaRPr kumimoji="0" lang="cs-CZ" alt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44291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Rok 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SZ 0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% 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SZ I 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% 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SZ II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% 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SZ III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% 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SZ IV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% 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Celkem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44291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2010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24 399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17,0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40 844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28,2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34 696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23,9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24 798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17,1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19 993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13,8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144 730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100,0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44291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2011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18 988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14,2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37 571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28,1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36 145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27,0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23 366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17,5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17 622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13,2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133 692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100,0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44291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2012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25 538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16,3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42 125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27,0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38 239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24,5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29 340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18,7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21 175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13,5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156 397 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100,0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44291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2013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20 159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14,0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38 297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26,5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36 547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25,2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30 073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20,7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19 701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13,6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144 777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100,0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44291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2014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17 275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12,5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36 175</a:t>
                      </a:r>
                      <a:endParaRPr kumimoji="0" lang="cs-CZ" altLang="cs-CZ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26,1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36 228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26,2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29 843</a:t>
                      </a:r>
                      <a:endParaRPr kumimoji="0" lang="cs-CZ" altLang="cs-CZ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21,6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18 869</a:t>
                      </a:r>
                      <a:endParaRPr kumimoji="0" lang="cs-CZ" altLang="cs-CZ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13,6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138 390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100,0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323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C:\BARA\MPSV-manualall\pptsablona\pru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685800" y="217488"/>
            <a:ext cx="8458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400" b="1" dirty="0" smtClean="0">
                <a:solidFill>
                  <a:srgbClr val="C00000"/>
                </a:solidFill>
                <a:latin typeface="Arial" charset="0"/>
              </a:rPr>
              <a:t>Délka posudkových řízení 2011 – 2014</a:t>
            </a:r>
            <a:endParaRPr lang="cs-CZ" altLang="cs-CZ" sz="1800" b="1" dirty="0">
              <a:solidFill>
                <a:srgbClr val="000066"/>
              </a:solidFill>
              <a:latin typeface="Arial" charset="0"/>
            </a:endParaRP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5480574"/>
              </p:ext>
            </p:extLst>
          </p:nvPr>
        </p:nvGraphicFramePr>
        <p:xfrm>
          <a:off x="1135986" y="836712"/>
          <a:ext cx="7557828" cy="46444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0" name="List" r:id="rId4" imgW="5114976" imgH="3143307" progId="Excel.Sheet.12">
                  <p:embed/>
                </p:oleObj>
              </mc:Choice>
              <mc:Fallback>
                <p:oleObj name="List" r:id="rId4" imgW="5114976" imgH="314330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35986" y="836712"/>
                        <a:ext cx="7557828" cy="46444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ovéPole 2"/>
          <p:cNvSpPr txBox="1">
            <a:spLocks noChangeArrowheads="1"/>
          </p:cNvSpPr>
          <p:nvPr/>
        </p:nvSpPr>
        <p:spPr bwMode="auto">
          <a:xfrm>
            <a:off x="685799" y="5733256"/>
            <a:ext cx="8423275" cy="100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cs-CZ" altLang="cs-CZ" sz="1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délka posudkového řízení závisí na zatíženosti posudkové služby</a:t>
            </a:r>
            <a:endParaRPr lang="cs-CZ" altLang="cs-CZ" sz="18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</a:pPr>
            <a:r>
              <a:rPr lang="cs-CZ" altLang="cs-CZ" sz="1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zkrátit délku řízení při větší zátěži lze jen za cenu posuzování v nepřítomnosti a rizika snížení validity a kvality posudku</a:t>
            </a:r>
            <a:endParaRPr lang="cs-CZ" altLang="cs-CZ" sz="18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22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C:\BARA\MPSV-manualall\pptsablona\pru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685800" y="217488"/>
            <a:ext cx="8458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400" b="1" dirty="0" smtClean="0">
                <a:solidFill>
                  <a:srgbClr val="C00000"/>
                </a:solidFill>
                <a:latin typeface="Arial" charset="0"/>
              </a:rPr>
              <a:t>Délka </a:t>
            </a:r>
            <a:r>
              <a:rPr lang="cs-CZ" altLang="cs-CZ" sz="2400" b="1" dirty="0">
                <a:solidFill>
                  <a:srgbClr val="C00000"/>
                </a:solidFill>
                <a:latin typeface="Arial" charset="0"/>
              </a:rPr>
              <a:t>odvolacích řízení v r. 2013 a </a:t>
            </a:r>
            <a:r>
              <a:rPr lang="cs-CZ" altLang="cs-CZ" sz="2400" b="1" dirty="0" smtClean="0">
                <a:solidFill>
                  <a:srgbClr val="C00000"/>
                </a:solidFill>
                <a:latin typeface="Arial" charset="0"/>
              </a:rPr>
              <a:t>2014</a:t>
            </a:r>
            <a:endParaRPr lang="cs-CZ" altLang="cs-CZ" sz="1800" b="1" dirty="0">
              <a:solidFill>
                <a:srgbClr val="000066"/>
              </a:solidFill>
              <a:latin typeface="Arial" charset="0"/>
            </a:endParaRP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0787981"/>
              </p:ext>
            </p:extLst>
          </p:nvPr>
        </p:nvGraphicFramePr>
        <p:xfrm>
          <a:off x="755576" y="764704"/>
          <a:ext cx="8363940" cy="59648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0" name="List" r:id="rId4" imgW="7305759" imgH="5210206" progId="Excel.Sheet.12">
                  <p:embed/>
                </p:oleObj>
              </mc:Choice>
              <mc:Fallback>
                <p:oleObj name="List" r:id="rId4" imgW="7305759" imgH="521020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55576" y="764704"/>
                        <a:ext cx="8363940" cy="59648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3269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C:\BARA\MPSV-manualall\pptsablona\pru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685800" y="217488"/>
            <a:ext cx="8458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400" b="1" dirty="0" smtClean="0">
                <a:solidFill>
                  <a:srgbClr val="C00000"/>
                </a:solidFill>
                <a:latin typeface="Arial" charset="0"/>
              </a:rPr>
              <a:t>Výsledky odvolacích řízení (úspěšnost žadatelů)</a:t>
            </a:r>
            <a:endParaRPr lang="cs-CZ" altLang="cs-CZ" sz="1800" b="1" dirty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6" name="TextovéPole 2"/>
          <p:cNvSpPr txBox="1">
            <a:spLocks noChangeArrowheads="1"/>
          </p:cNvSpPr>
          <p:nvPr/>
        </p:nvSpPr>
        <p:spPr bwMode="auto">
          <a:xfrm>
            <a:off x="685799" y="4509120"/>
            <a:ext cx="8423275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cs-CZ" altLang="cs-CZ" sz="18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roce 2012 stoupl počet změn ve prospěch žadatelů</a:t>
            </a:r>
          </a:p>
          <a:p>
            <a:pPr eaLnBrk="1" hangingPunct="1">
              <a:spcBef>
                <a:spcPts val="600"/>
              </a:spcBef>
            </a:pPr>
            <a:r>
              <a:rPr lang="cs-CZ" altLang="cs-CZ" sz="18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roce 2014 </a:t>
            </a:r>
            <a:r>
              <a:rPr lang="cs-CZ" altLang="cs-CZ" sz="1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zřejmě </a:t>
            </a:r>
            <a:r>
              <a:rPr lang="cs-CZ" altLang="cs-CZ" sz="18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vliv zavedení nové </a:t>
            </a:r>
            <a:r>
              <a:rPr lang="cs-CZ" altLang="cs-CZ" sz="1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metodiky na </a:t>
            </a:r>
            <a:r>
              <a:rPr lang="cs-CZ" altLang="cs-CZ" sz="18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 </a:t>
            </a:r>
            <a:r>
              <a:rPr lang="cs-CZ" altLang="cs-CZ" sz="1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MPSV</a:t>
            </a:r>
          </a:p>
          <a:p>
            <a:pPr eaLnBrk="1" hangingPunct="1">
              <a:spcBef>
                <a:spcPts val="600"/>
              </a:spcBef>
            </a:pPr>
            <a:r>
              <a:rPr lang="cs-CZ" altLang="cs-CZ" sz="1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proti rozhodnutí v odvolacím řízení je možný soudní přezkum</a:t>
            </a:r>
          </a:p>
          <a:p>
            <a:pPr eaLnBrk="1" hangingPunct="1">
              <a:spcBef>
                <a:spcPts val="600"/>
              </a:spcBef>
            </a:pPr>
            <a:r>
              <a:rPr lang="cs-CZ" altLang="cs-CZ" sz="1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přezkumné řízení soudní není zatíženo poplatky pro žadatele o dávku</a:t>
            </a:r>
            <a:r>
              <a:rPr lang="cs-CZ" altLang="cs-CZ" sz="18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cs-CZ" altLang="cs-CZ" sz="1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ani není nutné právní zastoupení</a:t>
            </a:r>
            <a:endParaRPr lang="cs-CZ" altLang="cs-CZ" sz="18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2095886"/>
              </p:ext>
            </p:extLst>
          </p:nvPr>
        </p:nvGraphicFramePr>
        <p:xfrm>
          <a:off x="527049" y="1268760"/>
          <a:ext cx="8582025" cy="269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0" name="List" r:id="rId4" imgW="8582143" imgH="2695614" progId="Excel.Sheet.12">
                  <p:embed/>
                </p:oleObj>
              </mc:Choice>
              <mc:Fallback>
                <p:oleObj name="List" r:id="rId4" imgW="8582143" imgH="269561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7049" y="1268760"/>
                        <a:ext cx="8582025" cy="2695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4099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C:\BARA\MPSV-manualall\pptsablona\pru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685800" y="217488"/>
            <a:ext cx="8458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400" b="1" dirty="0" smtClean="0">
                <a:solidFill>
                  <a:srgbClr val="C00000"/>
                </a:solidFill>
                <a:latin typeface="Arial" charset="0"/>
              </a:rPr>
              <a:t>Správní žaloby</a:t>
            </a:r>
            <a:endParaRPr lang="cs-CZ" altLang="cs-CZ" sz="1800" b="1" dirty="0">
              <a:solidFill>
                <a:srgbClr val="000066"/>
              </a:solidFill>
              <a:latin typeface="Arial" charset="0"/>
            </a:endParaRP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9189013"/>
              </p:ext>
            </p:extLst>
          </p:nvPr>
        </p:nvGraphicFramePr>
        <p:xfrm>
          <a:off x="2699792" y="700905"/>
          <a:ext cx="3600400" cy="46248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2" name="List" r:id="rId4" imgW="3448016" imgH="4429107" progId="Excel.Sheet.12">
                  <p:embed/>
                </p:oleObj>
              </mc:Choice>
              <mc:Fallback>
                <p:oleObj name="List" r:id="rId4" imgW="3448016" imgH="442910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99792" y="700905"/>
                        <a:ext cx="3600400" cy="46248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ovéPole 2"/>
          <p:cNvSpPr txBox="1">
            <a:spLocks noChangeArrowheads="1"/>
          </p:cNvSpPr>
          <p:nvPr/>
        </p:nvSpPr>
        <p:spPr bwMode="auto">
          <a:xfrm>
            <a:off x="720725" y="5373216"/>
            <a:ext cx="8423275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cs-CZ" altLang="cs-CZ" sz="1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před rokem 2012 se nesledovalo</a:t>
            </a:r>
            <a:endParaRPr lang="cs-CZ" altLang="cs-CZ" sz="18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</a:pPr>
            <a:r>
              <a:rPr lang="cs-CZ" altLang="cs-CZ" sz="1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 rok 2012 – 2013 pouze souhrnné údaje bez rozlišení sporu</a:t>
            </a:r>
          </a:p>
          <a:p>
            <a:pPr eaLnBrk="1" hangingPunct="1">
              <a:spcBef>
                <a:spcPts val="600"/>
              </a:spcBef>
            </a:pPr>
            <a:r>
              <a:rPr lang="cs-CZ" altLang="cs-CZ" sz="1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žalob je zanedbatelný počet, cca 0,1 % z počtu posudků a 1,5 % z počtu odvolání</a:t>
            </a:r>
            <a:endParaRPr lang="cs-CZ" altLang="cs-CZ" sz="18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95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685800" y="217488"/>
            <a:ext cx="8458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400" b="1" dirty="0" smtClean="0">
                <a:solidFill>
                  <a:srgbClr val="C00000"/>
                </a:solidFill>
                <a:latin typeface="Arial" charset="0"/>
              </a:rPr>
              <a:t>Průměrná cena posudku v odvolacím řízení</a:t>
            </a:r>
            <a:endParaRPr lang="cs-CZ" altLang="cs-CZ" sz="1800" b="1" dirty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4" name="TextovéPole 2"/>
          <p:cNvSpPr txBox="1">
            <a:spLocks noChangeArrowheads="1"/>
          </p:cNvSpPr>
          <p:nvPr/>
        </p:nvSpPr>
        <p:spPr bwMode="auto">
          <a:xfrm>
            <a:off x="703262" y="1916832"/>
            <a:ext cx="8423275" cy="3447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cs-CZ" altLang="cs-CZ" sz="1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cenu posudku nelze vyčíslit tak, aby údaj byl validní</a:t>
            </a:r>
            <a:endParaRPr lang="cs-CZ" altLang="cs-CZ" sz="18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</a:pPr>
            <a:r>
              <a:rPr lang="cs-CZ" altLang="cs-CZ" sz="1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celý proces probíhá průřezem činností různých útvarů, jež se zabývají též dalšími činnostmi (agendami), takže vyčíslení pouze části agendy by bylo jen velmi hrubým odhadem</a:t>
            </a:r>
          </a:p>
          <a:p>
            <a:pPr eaLnBrk="1" hangingPunct="1">
              <a:spcBef>
                <a:spcPts val="600"/>
              </a:spcBef>
            </a:pPr>
            <a:r>
              <a:rPr lang="cs-CZ" altLang="cs-CZ" sz="1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vyčíslení by bylo třeba zahrnout např. náklady spojené s nájmy prostor, provozní náklady, energie, služby, pracovní prostředky atd., přičemž posudkové komise jsou rozmístěny v řadě objektů po celé republice</a:t>
            </a:r>
          </a:p>
          <a:p>
            <a:pPr eaLnBrk="1" hangingPunct="1">
              <a:spcBef>
                <a:spcPts val="600"/>
              </a:spcBef>
            </a:pPr>
            <a:r>
              <a:rPr lang="cs-CZ" altLang="cs-CZ" sz="1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musela by se zahrnout i činnost ústředí odboru posudkové služby</a:t>
            </a:r>
          </a:p>
          <a:p>
            <a:pPr eaLnBrk="1" hangingPunct="1">
              <a:spcBef>
                <a:spcPts val="600"/>
              </a:spcBef>
            </a:pPr>
            <a:r>
              <a:rPr lang="cs-CZ" altLang="cs-CZ" sz="1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odhad, jaká část nákladů je vynakládána pouze na posouzení, není reálný</a:t>
            </a:r>
            <a:endParaRPr lang="cs-CZ" altLang="cs-CZ" sz="18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95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 Box 6"/>
          <p:cNvSpPr txBox="1">
            <a:spLocks noChangeArrowheads="1"/>
          </p:cNvSpPr>
          <p:nvPr/>
        </p:nvSpPr>
        <p:spPr bwMode="auto">
          <a:xfrm>
            <a:off x="1066800" y="304800"/>
            <a:ext cx="7696200" cy="461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cs-CZ" altLang="cs-CZ" sz="2400" b="1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cs-CZ" altLang="cs-CZ" sz="2400" b="1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cs-CZ" altLang="cs-CZ" sz="2400" b="1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cs-CZ" altLang="cs-CZ" sz="6000" b="1">
                <a:solidFill>
                  <a:srgbClr val="000066"/>
                </a:solidFill>
                <a:latin typeface="Arial" panose="020B0604020202020204" pitchFamily="34" charset="0"/>
              </a:rPr>
              <a:t>Děkuji za pozornost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cs-CZ" altLang="cs-CZ" sz="2400" b="1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cs-CZ" sz="240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cs-CZ" sz="2400">
              <a:latin typeface="Arial" panose="020B0604020202020204" pitchFamily="34" charset="0"/>
            </a:endParaRPr>
          </a:p>
        </p:txBody>
      </p:sp>
      <p:sp>
        <p:nvSpPr>
          <p:cNvPr id="23556" name="Text Box 7"/>
          <p:cNvSpPr txBox="1">
            <a:spLocks noChangeArrowheads="1"/>
          </p:cNvSpPr>
          <p:nvPr/>
        </p:nvSpPr>
        <p:spPr bwMode="auto">
          <a:xfrm>
            <a:off x="1219200" y="6400800"/>
            <a:ext cx="7467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cs-CZ" sz="1400">
                <a:solidFill>
                  <a:srgbClr val="777777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tel: </a:t>
            </a:r>
            <a:r>
              <a:rPr lang="cs-CZ" altLang="cs-CZ" sz="1400">
                <a:solidFill>
                  <a:srgbClr val="777777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950</a:t>
            </a:r>
            <a:r>
              <a:rPr lang="cs-CZ" altLang="cs-CZ" sz="1400">
                <a:solidFill>
                  <a:srgbClr val="777777"/>
                </a:solidFill>
                <a:latin typeface="Arial" panose="020B0604020202020204" pitchFamily="34" charset="0"/>
              </a:rPr>
              <a:t> 192 680</a:t>
            </a:r>
            <a:r>
              <a:rPr lang="en-US" altLang="cs-CZ" sz="1400">
                <a:solidFill>
                  <a:srgbClr val="777777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, e-mail: </a:t>
            </a:r>
            <a:r>
              <a:rPr lang="cs-CZ" altLang="cs-CZ" sz="1400">
                <a:solidFill>
                  <a:srgbClr val="777777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dusan.gajdostik</a:t>
            </a:r>
            <a:r>
              <a:rPr lang="en-US" altLang="cs-CZ" sz="1400">
                <a:solidFill>
                  <a:srgbClr val="777777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@mpsv.cz, www.mpsv.cz, www.noviny-mpsv.cz</a:t>
            </a:r>
            <a:r>
              <a:rPr lang="en-US" altLang="cs-CZ" sz="1400">
                <a:solidFill>
                  <a:srgbClr val="777777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23557" name="Text Box 8"/>
          <p:cNvSpPr txBox="1">
            <a:spLocks noChangeArrowheads="1"/>
          </p:cNvSpPr>
          <p:nvPr/>
        </p:nvSpPr>
        <p:spPr bwMode="auto">
          <a:xfrm>
            <a:off x="827088" y="6172200"/>
            <a:ext cx="813752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cs-CZ" sz="1400">
                <a:solidFill>
                  <a:srgbClr val="777777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Ministerstvo práce a sociálních v</a:t>
            </a:r>
            <a:r>
              <a:rPr lang="cs-CZ" altLang="cs-CZ" sz="1400">
                <a:solidFill>
                  <a:srgbClr val="777777"/>
                </a:solidFill>
                <a:latin typeface="Arial" panose="020B0604020202020204" pitchFamily="34" charset="0"/>
              </a:rPr>
              <a:t>ě</a:t>
            </a:r>
            <a:r>
              <a:rPr lang="en-US" altLang="cs-CZ" sz="1400">
                <a:solidFill>
                  <a:srgbClr val="777777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cí, </a:t>
            </a:r>
            <a:r>
              <a:rPr lang="cs-CZ" altLang="cs-CZ" sz="1400">
                <a:solidFill>
                  <a:srgbClr val="777777"/>
                </a:solidFill>
                <a:latin typeface="Arial" panose="020B0604020202020204" pitchFamily="34" charset="0"/>
              </a:rPr>
              <a:t>odbor posudkové služby, Na Poříčním právu 1, 128 01 Praha 2</a:t>
            </a:r>
            <a:endParaRPr lang="cs-CZ" altLang="cs-CZ" sz="800">
              <a:solidFill>
                <a:srgbClr val="777777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90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C:\BARA\MPSV-manualall\pptsablona\uvodst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7"/>
          <p:cNvSpPr txBox="1">
            <a:spLocks noChangeArrowheads="1"/>
          </p:cNvSpPr>
          <p:nvPr/>
        </p:nvSpPr>
        <p:spPr bwMode="auto">
          <a:xfrm>
            <a:off x="2590800" y="1628775"/>
            <a:ext cx="6373813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2000" b="1">
                <a:solidFill>
                  <a:srgbClr val="000099"/>
                </a:solidFill>
                <a:latin typeface="Arial" panose="020B0604020202020204" pitchFamily="34" charset="0"/>
              </a:rPr>
              <a:t>Posuzování zdravotního stavu a důsledků z něj vyplývajících v nepojistných systémech sociálního zabezpečení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600" b="1">
                <a:solidFill>
                  <a:srgbClr val="000099"/>
                </a:solidFill>
                <a:latin typeface="Arial" panose="020B0604020202020204" pitchFamily="34" charset="0"/>
              </a:rPr>
              <a:t>Seminář PSP ČR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600" b="1">
                <a:solidFill>
                  <a:srgbClr val="000099"/>
                </a:solidFill>
                <a:latin typeface="Arial" panose="020B0604020202020204" pitchFamily="34" charset="0"/>
              </a:rPr>
              <a:t>17. dubna 2015</a:t>
            </a:r>
            <a:endParaRPr lang="en-US" altLang="cs-CZ" sz="1600" b="1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048000" y="5013325"/>
            <a:ext cx="556260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solidFill>
                  <a:srgbClr val="000066"/>
                </a:solidFill>
                <a:latin typeface="Arial" panose="020B0604020202020204" pitchFamily="34" charset="0"/>
              </a:rPr>
              <a:t>MUDr. Dušan Gajdoštík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solidFill>
                  <a:srgbClr val="000066"/>
                </a:solidFill>
                <a:latin typeface="Arial" panose="020B0604020202020204" pitchFamily="34" charset="0"/>
              </a:rPr>
              <a:t>ředitel odboru posudkové služby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solidFill>
                  <a:srgbClr val="000066"/>
                </a:solidFill>
                <a:latin typeface="Arial" panose="020B0604020202020204" pitchFamily="34" charset="0"/>
              </a:rPr>
              <a:t>MPSV</a:t>
            </a:r>
          </a:p>
        </p:txBody>
      </p:sp>
    </p:spTree>
    <p:extLst>
      <p:ext uri="{BB962C8B-B14F-4D97-AF65-F5344CB8AC3E}">
        <p14:creationId xmlns:p14="http://schemas.microsoft.com/office/powerpoint/2010/main" val="118691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685800" y="217488"/>
            <a:ext cx="8458200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2400" b="1" dirty="0" smtClean="0">
              <a:solidFill>
                <a:srgbClr val="C00000"/>
              </a:solidFill>
              <a:latin typeface="Arial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400" b="1" dirty="0" smtClean="0">
                <a:solidFill>
                  <a:srgbClr val="C00000"/>
                </a:solidFill>
                <a:latin typeface="Arial" charset="0"/>
              </a:rPr>
              <a:t>Témata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současná úloha a stav lékařské posudkové služby</a:t>
            </a: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příspěvek na péči a ukazatele posuzování</a:t>
            </a: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identifikace problémů</a:t>
            </a: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možnosti řešení z pohledu LPS</a:t>
            </a:r>
          </a:p>
          <a:p>
            <a:pPr marL="57150" indent="-342900" eaLnBrk="1" hangingPunct="1">
              <a:spcBef>
                <a:spcPct val="50000"/>
              </a:spcBef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685800" y="217488"/>
            <a:ext cx="8458200" cy="42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2400" b="1" dirty="0" smtClean="0">
              <a:solidFill>
                <a:srgbClr val="C00000"/>
              </a:solidFill>
              <a:latin typeface="Arial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400" b="1" dirty="0" smtClean="0">
                <a:solidFill>
                  <a:srgbClr val="C00000"/>
                </a:solidFill>
                <a:latin typeface="Arial" charset="0"/>
              </a:rPr>
              <a:t>Organizace LPS resortu MPSV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první posudková instance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r>
              <a:rPr lang="cs-CZ" altLang="cs-CZ" sz="1600" b="1" dirty="0" smtClean="0">
                <a:solidFill>
                  <a:srgbClr val="000066"/>
                </a:solidFill>
                <a:latin typeface="Arial" charset="0"/>
              </a:rPr>
              <a:t>okresní správy sociálního zabezpečení</a:t>
            </a: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druhá posudková instance</a:t>
            </a:r>
          </a:p>
          <a:p>
            <a:pPr lvl="1" eaLnBrk="1" hangingPunct="1">
              <a:spcBef>
                <a:spcPct val="50000"/>
              </a:spcBef>
              <a:defRPr/>
            </a:pPr>
            <a:r>
              <a:rPr lang="cs-CZ" altLang="cs-CZ" sz="1600" b="1" dirty="0" smtClean="0">
                <a:solidFill>
                  <a:srgbClr val="000066"/>
                </a:solidFill>
                <a:latin typeface="Arial" charset="0"/>
              </a:rPr>
              <a:t>Česká správa sociálního zabezpečení</a:t>
            </a:r>
          </a:p>
          <a:p>
            <a:pPr lvl="1" eaLnBrk="1" hangingPunct="1">
              <a:spcBef>
                <a:spcPct val="50000"/>
              </a:spcBef>
              <a:defRPr/>
            </a:pPr>
            <a:r>
              <a:rPr lang="cs-CZ" altLang="cs-CZ" sz="1600" b="1" dirty="0" smtClean="0">
                <a:solidFill>
                  <a:srgbClr val="000066"/>
                </a:solidFill>
                <a:latin typeface="Arial" charset="0"/>
              </a:rPr>
              <a:t>posudkové komise MPSV</a:t>
            </a:r>
            <a:endParaRPr lang="cs-CZ" altLang="cs-CZ" sz="1600" b="1" dirty="0">
              <a:solidFill>
                <a:srgbClr val="000066"/>
              </a:solidFill>
              <a:latin typeface="Arial" charset="0"/>
            </a:endParaRPr>
          </a:p>
          <a:p>
            <a:pPr marL="57150" indent="-342900" eaLnBrk="1" hangingPunct="1">
              <a:spcBef>
                <a:spcPct val="50000"/>
              </a:spcBef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685800" y="217488"/>
            <a:ext cx="8458200" cy="627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2400" b="1" dirty="0" smtClean="0">
              <a:solidFill>
                <a:srgbClr val="C00000"/>
              </a:solidFill>
              <a:latin typeface="Arial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400" b="1" dirty="0" smtClean="0">
                <a:solidFill>
                  <a:srgbClr val="C00000"/>
                </a:solidFill>
                <a:latin typeface="Arial" charset="0"/>
              </a:rPr>
              <a:t>Kompetence lékařské posudkové služby 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400" b="1" dirty="0" smtClean="0">
                <a:solidFill>
                  <a:srgbClr val="000066"/>
                </a:solidFill>
                <a:latin typeface="Arial" charset="0"/>
              </a:rPr>
              <a:t>posuzování zdravotního stavu v pojistných agendách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2400" b="1" dirty="0" smtClean="0">
              <a:solidFill>
                <a:srgbClr val="000066"/>
              </a:solidFill>
              <a:latin typeface="Arial" charset="0"/>
            </a:endParaRP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2000" b="1" dirty="0" smtClean="0">
                <a:solidFill>
                  <a:srgbClr val="000066"/>
                </a:solidFill>
                <a:latin typeface="Arial" charset="0"/>
              </a:rPr>
              <a:t>důchodové pojištění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invalidita</a:t>
            </a: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2000" b="1" dirty="0" smtClean="0">
                <a:solidFill>
                  <a:srgbClr val="000066"/>
                </a:solidFill>
                <a:latin typeface="Arial" charset="0"/>
              </a:rPr>
              <a:t>nemocenské pojištění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kontrola posuzování dočasné pracovní neschopnosti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posuzování pracovní schopnosti pro vyplácení nemocenského po uplynutí podpůrčí doby</a:t>
            </a: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2000" b="1" dirty="0" smtClean="0">
                <a:solidFill>
                  <a:srgbClr val="000066"/>
                </a:solidFill>
                <a:latin typeface="Arial" charset="0"/>
              </a:rPr>
              <a:t>státní politika zaměstnanosti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osoba zdravotně znevýhodněná</a:t>
            </a:r>
          </a:p>
          <a:p>
            <a:pPr marL="57150" indent="-342900" eaLnBrk="1" hangingPunct="1">
              <a:spcBef>
                <a:spcPct val="50000"/>
              </a:spcBef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685800" y="217488"/>
            <a:ext cx="8458200" cy="674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2400" b="1" dirty="0" smtClean="0">
              <a:solidFill>
                <a:srgbClr val="C00000"/>
              </a:solidFill>
              <a:latin typeface="Arial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400" b="1" dirty="0" smtClean="0">
                <a:solidFill>
                  <a:srgbClr val="C00000"/>
                </a:solidFill>
                <a:latin typeface="Arial" charset="0"/>
              </a:rPr>
              <a:t>Kompetence lékařské posudkové služby 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400" b="1" dirty="0" smtClean="0">
                <a:solidFill>
                  <a:srgbClr val="000066"/>
                </a:solidFill>
                <a:latin typeface="Arial" charset="0"/>
              </a:rPr>
              <a:t>posuzování zdravotního stavu v nepojistných agendách</a:t>
            </a:r>
          </a:p>
          <a:p>
            <a:pPr marL="57150" indent="-342900" eaLnBrk="1" hangingPunct="1">
              <a:spcBef>
                <a:spcPct val="50000"/>
              </a:spcBef>
              <a:defRPr/>
            </a:pPr>
            <a:endParaRPr lang="cs-CZ" altLang="cs-CZ" sz="2000" b="1" dirty="0" smtClean="0">
              <a:solidFill>
                <a:srgbClr val="000066"/>
              </a:solidFill>
              <a:latin typeface="Arial" charset="0"/>
            </a:endParaRP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2000" b="1" dirty="0" smtClean="0">
                <a:solidFill>
                  <a:srgbClr val="000066"/>
                </a:solidFill>
                <a:latin typeface="Arial" charset="0"/>
              </a:rPr>
              <a:t>příspěvek na péči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stupeň závislosti</a:t>
            </a:r>
          </a:p>
          <a:p>
            <a:pPr marL="57150" indent="-342900" eaLnBrk="1" hangingPunct="1">
              <a:spcBef>
                <a:spcPct val="50000"/>
              </a:spcBef>
              <a:defRPr/>
            </a:pPr>
            <a:endParaRPr lang="cs-CZ" altLang="cs-CZ" sz="2000" b="1" dirty="0" smtClean="0">
              <a:solidFill>
                <a:srgbClr val="000066"/>
              </a:solidFill>
              <a:latin typeface="Arial" charset="0"/>
            </a:endParaRP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2000" b="1" dirty="0" smtClean="0">
                <a:solidFill>
                  <a:srgbClr val="000066"/>
                </a:solidFill>
                <a:latin typeface="Arial" charset="0"/>
              </a:rPr>
              <a:t>poskytování dávek osobám se zdravotním postižením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příspěvek na zvláštní pomůcku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průkaz osoby se zdravotním postižením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  <a:p>
            <a:pPr marL="57150" indent="-342900" eaLnBrk="1" hangingPunct="1">
              <a:spcBef>
                <a:spcPct val="50000"/>
              </a:spcBef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  <a:p>
            <a:pPr marL="57150" indent="-342900" eaLnBrk="1" hangingPunct="1">
              <a:spcBef>
                <a:spcPct val="50000"/>
              </a:spcBef>
              <a:defRPr/>
            </a:pPr>
            <a:endParaRPr lang="cs-CZ" altLang="cs-CZ" sz="1800" b="1" dirty="0">
              <a:solidFill>
                <a:srgbClr val="000066"/>
              </a:solidFill>
              <a:latin typeface="Arial" charset="0"/>
            </a:endParaRPr>
          </a:p>
          <a:p>
            <a:pPr marL="57150" indent="-342900" eaLnBrk="1" hangingPunct="1">
              <a:spcBef>
                <a:spcPct val="50000"/>
              </a:spcBef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685800" y="217488"/>
            <a:ext cx="8458200" cy="641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2400" b="1" dirty="0" smtClean="0">
              <a:solidFill>
                <a:srgbClr val="C00000"/>
              </a:solidFill>
              <a:latin typeface="Arial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400" b="1" dirty="0" smtClean="0">
                <a:solidFill>
                  <a:srgbClr val="C00000"/>
                </a:solidFill>
                <a:latin typeface="Arial" charset="0"/>
              </a:rPr>
              <a:t>Kompetence ve vztahu k organizaci LPS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400" b="1" dirty="0" smtClean="0">
                <a:solidFill>
                  <a:srgbClr val="000066"/>
                </a:solidFill>
                <a:latin typeface="Arial" charset="0"/>
              </a:rPr>
              <a:t>První posudková instance</a:t>
            </a:r>
            <a:endParaRPr lang="cs-CZ" altLang="cs-CZ" sz="2000" b="1" dirty="0" smtClean="0">
              <a:solidFill>
                <a:srgbClr val="000066"/>
              </a:solidFill>
              <a:latin typeface="Arial" charset="0"/>
            </a:endParaRP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2000" b="1" dirty="0" smtClean="0">
                <a:solidFill>
                  <a:srgbClr val="000066"/>
                </a:solidFill>
                <a:latin typeface="Arial" charset="0"/>
              </a:rPr>
              <a:t>LPS okresních správ sociálního zabezpečení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všechny pojistné i nepojistné agendy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400" b="1" dirty="0" smtClean="0">
                <a:solidFill>
                  <a:srgbClr val="000066"/>
                </a:solidFill>
                <a:latin typeface="Arial" charset="0"/>
              </a:rPr>
              <a:t>Druhá </a:t>
            </a:r>
            <a:r>
              <a:rPr lang="cs-CZ" altLang="cs-CZ" sz="2400" b="1" dirty="0">
                <a:solidFill>
                  <a:srgbClr val="000066"/>
                </a:solidFill>
                <a:latin typeface="Arial" charset="0"/>
              </a:rPr>
              <a:t>posudková </a:t>
            </a:r>
            <a:r>
              <a:rPr lang="cs-CZ" altLang="cs-CZ" sz="2400" b="1" dirty="0" smtClean="0">
                <a:solidFill>
                  <a:srgbClr val="000066"/>
                </a:solidFill>
                <a:latin typeface="Arial" charset="0"/>
              </a:rPr>
              <a:t>instance </a:t>
            </a:r>
            <a:r>
              <a:rPr lang="cs-CZ" altLang="cs-CZ" sz="2000" b="1" dirty="0" smtClean="0">
                <a:solidFill>
                  <a:srgbClr val="000066"/>
                </a:solidFill>
                <a:latin typeface="Arial" charset="0"/>
              </a:rPr>
              <a:t>(odvolací nebo námitkové řízení)</a:t>
            </a:r>
            <a:endParaRPr lang="cs-CZ" altLang="cs-CZ" sz="2000" b="1" dirty="0">
              <a:solidFill>
                <a:srgbClr val="000066"/>
              </a:solidFill>
              <a:latin typeface="Arial" charset="0"/>
            </a:endParaRP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2000" b="1" dirty="0" smtClean="0">
                <a:solidFill>
                  <a:srgbClr val="000066"/>
                </a:solidFill>
                <a:latin typeface="Arial" charset="0"/>
              </a:rPr>
              <a:t>LPS České správy sociálního zabezpečení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nemocenské a důchodové pojištění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osoba zdravotně znevýhodněná (zaměstnanost)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2000" b="1" dirty="0" smtClean="0">
                <a:solidFill>
                  <a:srgbClr val="000066"/>
                </a:solidFill>
                <a:latin typeface="Arial" charset="0"/>
              </a:rPr>
              <a:t>posudkové komise Ministerstva práce a sociálních věcí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odvolací řízení správní pro všechny nepojistné agendy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685800" y="217488"/>
            <a:ext cx="8458200" cy="523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2400" b="1" dirty="0" smtClean="0">
              <a:solidFill>
                <a:srgbClr val="C00000"/>
              </a:solidFill>
              <a:latin typeface="Arial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400" b="1" dirty="0" smtClean="0">
                <a:solidFill>
                  <a:srgbClr val="C00000"/>
                </a:solidFill>
                <a:latin typeface="Arial" charset="0"/>
              </a:rPr>
              <a:t>Kompetence </a:t>
            </a:r>
            <a:r>
              <a:rPr lang="cs-CZ" altLang="cs-CZ" sz="2400" b="1" dirty="0">
                <a:solidFill>
                  <a:srgbClr val="C00000"/>
                </a:solidFill>
                <a:latin typeface="Arial" charset="0"/>
              </a:rPr>
              <a:t>ve vztahu k organizaci LPS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400" b="1" dirty="0" smtClean="0">
                <a:solidFill>
                  <a:srgbClr val="000066"/>
                </a:solidFill>
                <a:latin typeface="Arial" charset="0"/>
              </a:rPr>
              <a:t>Soudní přezkumy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2000" b="1" dirty="0" smtClean="0">
              <a:solidFill>
                <a:srgbClr val="000066"/>
              </a:solidFill>
              <a:latin typeface="Arial" charset="0"/>
            </a:endParaRP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2000" b="1" dirty="0" smtClean="0">
                <a:solidFill>
                  <a:srgbClr val="000066"/>
                </a:solidFill>
                <a:latin typeface="Arial" charset="0"/>
              </a:rPr>
              <a:t>posudkové komise MPSV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důchodové pojištění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endParaRPr lang="cs-CZ" altLang="cs-CZ" sz="1800" b="1" dirty="0">
              <a:solidFill>
                <a:srgbClr val="000066"/>
              </a:solidFill>
              <a:latin typeface="Arial" charset="0"/>
            </a:endParaRP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2000" b="1" dirty="0" smtClean="0">
                <a:solidFill>
                  <a:srgbClr val="000066"/>
                </a:solidFill>
                <a:latin typeface="Arial" charset="0"/>
              </a:rPr>
              <a:t>hodnocení přezkoumatelnosti posudku v nepojistných agendách soudem, případné doplnění posudku, vyžádání posudku soudního znalce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685800" y="217488"/>
            <a:ext cx="84582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2400" b="1" dirty="0" smtClean="0">
              <a:solidFill>
                <a:srgbClr val="C00000"/>
              </a:solidFill>
              <a:latin typeface="Arial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400" b="1" dirty="0" smtClean="0">
                <a:solidFill>
                  <a:srgbClr val="C00000"/>
                </a:solidFill>
                <a:latin typeface="Arial" charset="0"/>
              </a:rPr>
              <a:t>Vývoj zatížení LPS ČSSZ od r. 1993</a:t>
            </a:r>
          </a:p>
          <a:p>
            <a:pPr marL="57150" indent="-342900" eaLnBrk="1" hangingPunct="1">
              <a:spcBef>
                <a:spcPct val="50000"/>
              </a:spcBef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</p:txBody>
      </p:sp>
      <p:pic>
        <p:nvPicPr>
          <p:cNvPr id="9220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060575"/>
            <a:ext cx="8945563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 Box 6"/>
          <p:cNvSpPr txBox="1">
            <a:spLocks noChangeArrowheads="1"/>
          </p:cNvSpPr>
          <p:nvPr/>
        </p:nvSpPr>
        <p:spPr bwMode="auto">
          <a:xfrm>
            <a:off x="685800" y="217488"/>
            <a:ext cx="84582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cs-CZ" altLang="cs-CZ" sz="2400" b="1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cs-CZ" altLang="cs-CZ" sz="2400" b="1">
                <a:solidFill>
                  <a:srgbClr val="C00000"/>
                </a:solidFill>
                <a:latin typeface="Arial" panose="020B0604020202020204" pitchFamily="34" charset="0"/>
              </a:rPr>
              <a:t>Vývoj zatížení LPS ČSSZ 2003 - 2014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cs-CZ" altLang="cs-CZ" sz="1800" b="1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pic>
        <p:nvPicPr>
          <p:cNvPr id="10244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2133600"/>
            <a:ext cx="9139237" cy="332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685800" y="217488"/>
            <a:ext cx="84582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2400" b="1" dirty="0" smtClean="0">
              <a:solidFill>
                <a:srgbClr val="C00000"/>
              </a:solidFill>
              <a:latin typeface="Arial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400" b="1" dirty="0">
                <a:solidFill>
                  <a:srgbClr val="C00000"/>
                </a:solidFill>
                <a:latin typeface="Arial" charset="0"/>
              </a:rPr>
              <a:t>Vývoj zatížení LPS ČSSZ 2003 -2014</a:t>
            </a:r>
          </a:p>
          <a:p>
            <a:pPr marL="57150" indent="-342900" eaLnBrk="1" hangingPunct="1">
              <a:spcBef>
                <a:spcPct val="50000"/>
              </a:spcBef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</p:txBody>
      </p:sp>
      <p:pic>
        <p:nvPicPr>
          <p:cNvPr id="11268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060575"/>
            <a:ext cx="8894762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C:\BARA\MPSV-manualall\pptsablona\pru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 Box 6"/>
          <p:cNvSpPr txBox="1">
            <a:spLocks noChangeArrowheads="1"/>
          </p:cNvSpPr>
          <p:nvPr/>
        </p:nvSpPr>
        <p:spPr bwMode="auto">
          <a:xfrm>
            <a:off x="685800" y="447675"/>
            <a:ext cx="845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cs-CZ" altLang="cs-CZ" sz="2400" b="1">
                <a:solidFill>
                  <a:srgbClr val="C00000"/>
                </a:solidFill>
                <a:latin typeface="Arial" panose="020B0604020202020204" pitchFamily="34" charset="0"/>
              </a:rPr>
              <a:t>Personální zajištění lékařské posudkové služby</a:t>
            </a:r>
          </a:p>
        </p:txBody>
      </p:sp>
      <p:graphicFrame>
        <p:nvGraphicFramePr>
          <p:cNvPr id="12292" name="Objekt 1"/>
          <p:cNvGraphicFramePr>
            <a:graphicFrameLocks/>
          </p:cNvGraphicFramePr>
          <p:nvPr/>
        </p:nvGraphicFramePr>
        <p:xfrm>
          <a:off x="584200" y="1282700"/>
          <a:ext cx="8559800" cy="557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5" r:id="rId4" imgW="8559526" imgH="5572227" progId="Excel.Chart.8">
                  <p:embed/>
                </p:oleObj>
              </mc:Choice>
              <mc:Fallback>
                <p:oleObj r:id="rId4" imgW="8559526" imgH="5572227" progId="Excel.Chart.8">
                  <p:embed/>
                  <p:pic>
                    <p:nvPicPr>
                      <p:cNvPr id="0" name="Objekt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200" y="1282700"/>
                        <a:ext cx="8559800" cy="557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 Box 6"/>
          <p:cNvSpPr txBox="1">
            <a:spLocks noChangeArrowheads="1"/>
          </p:cNvSpPr>
          <p:nvPr/>
        </p:nvSpPr>
        <p:spPr bwMode="auto">
          <a:xfrm>
            <a:off x="685800" y="476250"/>
            <a:ext cx="845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cs-CZ" altLang="cs-CZ" sz="2400" b="1">
                <a:solidFill>
                  <a:srgbClr val="C00000"/>
                </a:solidFill>
                <a:latin typeface="Arial" panose="020B0604020202020204" pitchFamily="34" charset="0"/>
              </a:rPr>
              <a:t>Posuzování stupně závislosti na OSSZ 2010 - 2014</a:t>
            </a:r>
          </a:p>
        </p:txBody>
      </p:sp>
      <p:graphicFrame>
        <p:nvGraphicFramePr>
          <p:cNvPr id="3" name="Tabulka 2"/>
          <p:cNvGraphicFramePr>
            <a:graphicFrameLocks noGrp="1"/>
          </p:cNvGraphicFramePr>
          <p:nvPr/>
        </p:nvGraphicFramePr>
        <p:xfrm>
          <a:off x="107950" y="1341438"/>
          <a:ext cx="9036050" cy="3100384"/>
        </p:xfrm>
        <a:graphic>
          <a:graphicData uri="http://schemas.openxmlformats.org/drawingml/2006/table">
            <a:tbl>
              <a:tblPr/>
              <a:tblGrid>
                <a:gridCol w="531813"/>
                <a:gridCol w="784225"/>
                <a:gridCol w="654050"/>
                <a:gridCol w="784225"/>
                <a:gridCol w="654050"/>
                <a:gridCol w="784225"/>
                <a:gridCol w="525462"/>
                <a:gridCol w="785813"/>
                <a:gridCol w="654050"/>
                <a:gridCol w="782637"/>
                <a:gridCol w="527050"/>
                <a:gridCol w="784225"/>
                <a:gridCol w="784225"/>
              </a:tblGrid>
              <a:tr h="442912">
                <a:tc gridSpan="1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Výsledky posouzení stupně závislosti na OSSZ 2010 – 2014 </a:t>
                      </a: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(poprvé + kontrolní)</a:t>
                      </a:r>
                      <a:endParaRPr kumimoji="0" lang="cs-CZ" alt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44291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Rok 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SZ 0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% 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SZ I 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% 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SZ II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% 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SZ III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% 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SZ IV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% 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Celkem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44291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2010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24 399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17,0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40 844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28,2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34 696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23,9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24 798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17,1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19 993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13,8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144 730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100,0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44291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2011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18 988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14,2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37 571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28,1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36 145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27,0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23 366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17,5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17 622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13,2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133 692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100,0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44291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6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2012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6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25 538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6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16,3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6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42 125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6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27,0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6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38 239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6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24,5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6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29 340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6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18,7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6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21 175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6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13,5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6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156 397 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100,0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44291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2013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20 159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14,0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38 297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26,5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36 547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25,2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30 073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20,7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19 701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13,6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144 777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100,0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44291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2014</a:t>
                      </a: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17 275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12,5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36 175</a:t>
                      </a:r>
                      <a:endParaRPr kumimoji="0" lang="cs-CZ" altLang="cs-CZ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26,1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36 228</a:t>
                      </a:r>
                      <a:endParaRPr kumimoji="0" lang="cs-CZ" altLang="cs-CZ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26,2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29 843</a:t>
                      </a:r>
                      <a:endParaRPr kumimoji="0" lang="cs-CZ" altLang="cs-CZ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21,6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18 869</a:t>
                      </a:r>
                      <a:endParaRPr kumimoji="0" lang="cs-CZ" altLang="cs-CZ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13,6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138 390</a:t>
                      </a:r>
                      <a:endParaRPr kumimoji="0" lang="cs-CZ" altLang="cs-CZ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100,0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13418" name="TextovéPole 3"/>
          <p:cNvSpPr txBox="1">
            <a:spLocks noChangeArrowheads="1"/>
          </p:cNvSpPr>
          <p:nvPr/>
        </p:nvSpPr>
        <p:spPr bwMode="auto">
          <a:xfrm>
            <a:off x="685800" y="4724400"/>
            <a:ext cx="8278813" cy="180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cs-CZ" altLang="cs-CZ" sz="1600" b="1" dirty="0" smtClean="0">
                <a:solidFill>
                  <a:srgbClr val="000066"/>
                </a:solidFill>
                <a:latin typeface="Arial" charset="0"/>
                <a:cs typeface="Arial" charset="0"/>
              </a:rPr>
              <a:t>Vývoj svědčí o stabilním systému posuzování a plynulém přechodu z posuzování před rokem 2012 na nové od roku 2012 </a:t>
            </a:r>
          </a:p>
          <a:p>
            <a:pPr eaLnBrk="1" hangingPunct="1">
              <a:spcBef>
                <a:spcPts val="600"/>
              </a:spcBef>
              <a:defRPr/>
            </a:pPr>
            <a:r>
              <a:rPr lang="cs-CZ" altLang="cs-CZ" sz="1600" b="1" dirty="0" smtClean="0">
                <a:solidFill>
                  <a:srgbClr val="000066"/>
                </a:solidFill>
                <a:latin typeface="Arial" charset="0"/>
                <a:cs typeface="Arial" charset="0"/>
              </a:rPr>
              <a:t>Zjevný pokles procent neuznaných v žádném stupni závislosti</a:t>
            </a:r>
            <a:endParaRPr lang="cs-CZ" altLang="cs-CZ" sz="1600" b="1" strike="sngStrike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eaLnBrk="1" hangingPunct="1">
              <a:spcBef>
                <a:spcPts val="600"/>
              </a:spcBef>
              <a:defRPr/>
            </a:pPr>
            <a:r>
              <a:rPr lang="cs-CZ" altLang="cs-CZ" sz="1600" b="1" dirty="0" smtClean="0">
                <a:solidFill>
                  <a:srgbClr val="000066"/>
                </a:solidFill>
                <a:latin typeface="Arial" charset="0"/>
                <a:cs typeface="Arial" charset="0"/>
              </a:rPr>
              <a:t>Zřejmý vzestup SZ II a SZ III na úkor SZ I svědčí o </a:t>
            </a:r>
            <a:r>
              <a:rPr lang="cs-CZ" altLang="cs-CZ" sz="1600" b="1" dirty="0" err="1" smtClean="0">
                <a:solidFill>
                  <a:srgbClr val="000066"/>
                </a:solidFill>
                <a:latin typeface="Arial" charset="0"/>
                <a:cs typeface="Arial" charset="0"/>
              </a:rPr>
              <a:t>proklientském</a:t>
            </a:r>
            <a:r>
              <a:rPr lang="cs-CZ" altLang="cs-CZ" sz="1600" b="1" dirty="0" smtClean="0">
                <a:solidFill>
                  <a:srgbClr val="000066"/>
                </a:solidFill>
                <a:latin typeface="Arial" charset="0"/>
                <a:cs typeface="Arial" charset="0"/>
              </a:rPr>
              <a:t> přístupu systému posuzování</a:t>
            </a:r>
          </a:p>
          <a:p>
            <a:pPr eaLnBrk="1" hangingPunct="1">
              <a:spcBef>
                <a:spcPts val="600"/>
              </a:spcBef>
              <a:defRPr/>
            </a:pPr>
            <a:r>
              <a:rPr lang="cs-CZ" altLang="cs-CZ" sz="1600" b="1" dirty="0" smtClean="0">
                <a:solidFill>
                  <a:srgbClr val="000066"/>
                </a:solidFill>
                <a:latin typeface="Arial" charset="0"/>
                <a:cs typeface="Arial" charset="0"/>
              </a:rPr>
              <a:t>SZ IV – stabilní vývoj, jednotlivé excesy řeší nová metodika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Nadpis 1"/>
          <p:cNvSpPr>
            <a:spLocks noGrp="1"/>
          </p:cNvSpPr>
          <p:nvPr>
            <p:ph type="title"/>
          </p:nvPr>
        </p:nvSpPr>
        <p:spPr>
          <a:xfrm>
            <a:off x="1042988" y="260350"/>
            <a:ext cx="7772400" cy="1143000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cs-CZ" altLang="cs-CZ" sz="2400" b="1" smtClean="0">
                <a:solidFill>
                  <a:srgbClr val="C00000"/>
                </a:solidFill>
                <a:latin typeface="Arial" panose="020B0604020202020204" pitchFamily="34" charset="0"/>
              </a:rPr>
              <a:t>Posuzování stupně závislosti na OSSZ 2010 – 2014 </a:t>
            </a:r>
            <a:br>
              <a:rPr lang="cs-CZ" altLang="cs-CZ" sz="2400" b="1" smtClean="0">
                <a:solidFill>
                  <a:srgbClr val="C00000"/>
                </a:solidFill>
                <a:latin typeface="Arial" panose="020B0604020202020204" pitchFamily="34" charset="0"/>
              </a:rPr>
            </a:br>
            <a:r>
              <a:rPr lang="cs-CZ" altLang="cs-CZ" sz="2400" b="1" smtClean="0">
                <a:solidFill>
                  <a:srgbClr val="C00000"/>
                </a:solidFill>
                <a:latin typeface="Arial" panose="020B0604020202020204" pitchFamily="34" charset="0"/>
              </a:rPr>
              <a:t>kontrolní prohlídky</a:t>
            </a:r>
          </a:p>
        </p:txBody>
      </p:sp>
      <p:pic>
        <p:nvPicPr>
          <p:cNvPr id="14339" name="pruh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ulka 1"/>
          <p:cNvGraphicFramePr>
            <a:graphicFrameLocks noGrp="1"/>
          </p:cNvGraphicFramePr>
          <p:nvPr/>
        </p:nvGraphicFramePr>
        <p:xfrm>
          <a:off x="971550" y="1484313"/>
          <a:ext cx="7988301" cy="43434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2512"/>
                <a:gridCol w="1506440"/>
                <a:gridCol w="1621692"/>
                <a:gridCol w="1622509"/>
                <a:gridCol w="2085148"/>
              </a:tblGrid>
              <a:tr h="10515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cs-CZ" sz="1800" b="1" dirty="0" smtClean="0"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Rok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800" b="1" dirty="0"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Počty KLP</a:t>
                      </a:r>
                      <a:endParaRPr lang="cs-CZ" sz="1800" b="1" dirty="0"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beze změny SZ</a:t>
                      </a:r>
                      <a:endParaRPr lang="cs-CZ" sz="1800" b="1" dirty="0"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zvýšení SZ</a:t>
                      </a:r>
                      <a:endParaRPr lang="cs-CZ" sz="1800" b="1" dirty="0"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snížení SZ</a:t>
                      </a:r>
                      <a:endParaRPr lang="cs-CZ" sz="1800" b="1" dirty="0"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8229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cs-CZ" sz="1800" b="1" dirty="0" smtClean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800" b="1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61 334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800" b="1" dirty="0">
                        <a:solidFill>
                          <a:srgbClr val="000099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r>
                        <a:rPr lang="cs-CZ" sz="1800" b="1" dirty="0" smtClean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800" b="1" dirty="0">
                        <a:solidFill>
                          <a:srgbClr val="000099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  <a:r>
                        <a:rPr lang="cs-CZ" sz="1800" b="1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800" b="1" dirty="0"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r>
                        <a:rPr lang="cs-CZ" sz="1800" b="1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800" b="1" dirty="0"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8229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cs-CZ" sz="1800" b="1" dirty="0" smtClean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800" b="1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45" marR="444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cs-CZ" sz="1800" b="1" dirty="0" smtClean="0">
                        <a:solidFill>
                          <a:srgbClr val="0000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</a:t>
                      </a:r>
                      <a:r>
                        <a:rPr lang="cs-CZ" sz="1800" b="1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928</a:t>
                      </a:r>
                      <a:endParaRPr lang="cs-CZ" sz="1800" b="1" dirty="0">
                        <a:solidFill>
                          <a:srgbClr val="000099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45" marR="444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cs-CZ" sz="1800" b="1" dirty="0" smtClean="0">
                        <a:solidFill>
                          <a:srgbClr val="0000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  <a:r>
                        <a:rPr lang="cs-CZ" sz="1800" b="1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cs-CZ" sz="1800" b="1" dirty="0">
                        <a:solidFill>
                          <a:srgbClr val="000099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45" marR="444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cs-CZ" sz="1800" b="1" dirty="0" smtClean="0">
                        <a:solidFill>
                          <a:srgbClr val="0000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r>
                        <a:rPr lang="cs-CZ" sz="1800" b="1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cs-CZ" sz="1800" b="1" dirty="0">
                        <a:solidFill>
                          <a:srgbClr val="000099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45" marR="444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cs-CZ" sz="1800" b="1" dirty="0" smtClean="0">
                        <a:solidFill>
                          <a:srgbClr val="0000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cs-CZ" sz="1800" b="1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cs-CZ" sz="1800" b="1" dirty="0">
                        <a:solidFill>
                          <a:srgbClr val="000099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45" marR="444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8229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cs-CZ" sz="1800" b="1" dirty="0" smtClean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2013</a:t>
                      </a:r>
                      <a:endParaRPr lang="cs-CZ" sz="1800" b="1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45" marR="444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cs-CZ" sz="1800" b="1" dirty="0" smtClean="0">
                        <a:solidFill>
                          <a:srgbClr val="0000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 </a:t>
                      </a:r>
                      <a:r>
                        <a:rPr lang="cs-CZ" sz="1800" b="1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727</a:t>
                      </a:r>
                      <a:endParaRPr lang="cs-CZ" sz="1800" b="1" dirty="0">
                        <a:solidFill>
                          <a:srgbClr val="000099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45" marR="444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cs-CZ" sz="1800" b="1" dirty="0" smtClean="0">
                        <a:solidFill>
                          <a:srgbClr val="0000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  <a:r>
                        <a:rPr lang="cs-CZ" sz="1800" b="1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cs-CZ" sz="1800" b="1" dirty="0">
                        <a:solidFill>
                          <a:srgbClr val="000099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45" marR="444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cs-CZ" sz="1800" b="1" dirty="0" smtClean="0">
                        <a:solidFill>
                          <a:srgbClr val="0000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r>
                        <a:rPr lang="cs-CZ" sz="1800" b="1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cs-CZ" sz="1800" b="1" dirty="0">
                        <a:solidFill>
                          <a:srgbClr val="000099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45" marR="444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cs-CZ" sz="1800" b="1" dirty="0" smtClean="0">
                        <a:solidFill>
                          <a:srgbClr val="0000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800" b="1" dirty="0">
                        <a:solidFill>
                          <a:srgbClr val="000099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45" marR="444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8229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cs-CZ" sz="1800" b="1" dirty="0" smtClean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800" b="1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45" marR="444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cs-CZ" sz="1800" b="1" dirty="0" smtClean="0">
                        <a:solidFill>
                          <a:srgbClr val="0000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 </a:t>
                      </a:r>
                      <a:r>
                        <a:rPr lang="cs-CZ" sz="1800" b="1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737</a:t>
                      </a:r>
                      <a:endParaRPr lang="cs-CZ" sz="1800" b="1" dirty="0">
                        <a:solidFill>
                          <a:srgbClr val="000099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45" marR="444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cs-CZ" sz="1800" b="1" dirty="0" smtClean="0">
                        <a:solidFill>
                          <a:srgbClr val="0000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r>
                        <a:rPr lang="cs-CZ" sz="1800" b="1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cs-CZ" sz="1800" b="1" dirty="0">
                        <a:solidFill>
                          <a:srgbClr val="000099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45" marR="444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cs-CZ" sz="1800" b="1" dirty="0" smtClean="0"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  <a:r>
                        <a:rPr lang="cs-CZ" sz="18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cs-CZ" sz="1800" b="1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45" marR="444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cs-CZ" sz="1800" b="1" dirty="0" smtClean="0"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cs-CZ" sz="18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cs-CZ" sz="1800" b="1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45" marR="444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sp>
        <p:nvSpPr>
          <p:cNvPr id="14378" name="TextovéPole 2"/>
          <p:cNvSpPr txBox="1">
            <a:spLocks noChangeArrowheads="1"/>
          </p:cNvSpPr>
          <p:nvPr/>
        </p:nvSpPr>
        <p:spPr bwMode="auto">
          <a:xfrm>
            <a:off x="900113" y="6092825"/>
            <a:ext cx="79930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cs-CZ" altLang="cs-CZ" sz="1800" b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výsledky KLP svědčí o proklientském přístupu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 Box 6"/>
          <p:cNvSpPr txBox="1">
            <a:spLocks noChangeArrowheads="1"/>
          </p:cNvSpPr>
          <p:nvPr/>
        </p:nvSpPr>
        <p:spPr bwMode="auto">
          <a:xfrm>
            <a:off x="827088" y="217488"/>
            <a:ext cx="8137525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cs-CZ" altLang="cs-CZ" sz="2400" b="1">
                <a:solidFill>
                  <a:srgbClr val="C00000"/>
                </a:solidFill>
                <a:latin typeface="Arial" panose="020B0604020202020204" pitchFamily="34" charset="0"/>
              </a:rPr>
              <a:t>Vzorec posuzování stupně závislosti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800" b="1">
                <a:solidFill>
                  <a:srgbClr val="C00000"/>
                </a:solidFill>
                <a:latin typeface="Arial" panose="020B0604020202020204" pitchFamily="34" charset="0"/>
              </a:rPr>
              <a:t>WHODAS 2			ADL / ICF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600" b="1">
                <a:solidFill>
                  <a:srgbClr val="C00000"/>
                </a:solidFill>
                <a:latin typeface="Arial" panose="020B0604020202020204" pitchFamily="34" charset="0"/>
              </a:rPr>
              <a:t>Disability Assessment Schedule	Activity Daily Living / Int. Class. Funct. Dis.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600" b="1">
                <a:solidFill>
                  <a:srgbClr val="000066"/>
                </a:solidFill>
                <a:latin typeface="Arial" panose="020B0604020202020204" pitchFamily="34" charset="0"/>
              </a:rPr>
              <a:t>1. 1. 2011					1. 1. 2012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7088" y="2133600"/>
            <a:ext cx="3673475" cy="4465638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cs-CZ" sz="2000" b="1" kern="0" dirty="0" smtClean="0">
                <a:solidFill>
                  <a:srgbClr val="C00000"/>
                </a:solidFill>
                <a:latin typeface="Arial"/>
                <a:cs typeface="Times New Roman" pitchFamily="18" charset="0"/>
              </a:rPr>
              <a:t>Sociální šetření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cs-CZ" sz="2000" b="1" kern="0" dirty="0" smtClean="0">
                <a:solidFill>
                  <a:srgbClr val="000066"/>
                </a:solidFill>
                <a:latin typeface="Arial"/>
                <a:cs typeface="Times New Roman" pitchFamily="18" charset="0"/>
              </a:rPr>
              <a:t>Sociální pracovník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cs-CZ" sz="1800" b="1" kern="0" dirty="0" smtClean="0">
              <a:solidFill>
                <a:srgbClr val="000066"/>
              </a:solidFill>
              <a:latin typeface="Arial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cs-CZ" sz="1800" b="1" kern="0" dirty="0" smtClean="0">
                <a:solidFill>
                  <a:srgbClr val="000066"/>
                </a:solidFill>
                <a:latin typeface="Arial"/>
                <a:cs typeface="Times New Roman" pitchFamily="18" charset="0"/>
              </a:rPr>
              <a:t>informace o životní a sociální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cs-CZ" sz="1800" b="1" kern="0" dirty="0" smtClean="0">
                <a:solidFill>
                  <a:srgbClr val="000066"/>
                </a:solidFill>
                <a:latin typeface="Arial"/>
                <a:cs typeface="Times New Roman" pitchFamily="18" charset="0"/>
              </a:rPr>
              <a:t>situaci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cs-CZ" sz="1800" b="1" kern="0" dirty="0" smtClean="0">
              <a:solidFill>
                <a:srgbClr val="000066"/>
              </a:solidFill>
              <a:latin typeface="Arial"/>
              <a:cs typeface="Arial" panose="020B0604020202020204" pitchFamily="34" charset="0"/>
            </a:endParaRPr>
          </a:p>
          <a:p>
            <a:pPr marL="502920" indent="-457200" eaLnBrk="1" hangingPunct="1">
              <a:lnSpc>
                <a:spcPct val="80000"/>
              </a:lnSpc>
              <a:buSzPct val="90000"/>
              <a:buFont typeface="+mj-lt"/>
              <a:buAutoNum type="arabicPeriod"/>
              <a:defRPr/>
            </a:pPr>
            <a:r>
              <a:rPr lang="cs-CZ" sz="1800" b="1" kern="0" dirty="0" smtClean="0">
                <a:solidFill>
                  <a:srgbClr val="000066"/>
                </a:solidFill>
                <a:latin typeface="Arial"/>
                <a:cs typeface="Arial" panose="020B0604020202020204" pitchFamily="34" charset="0"/>
              </a:rPr>
              <a:t>Schopnost péče o vlastní osobu</a:t>
            </a:r>
          </a:p>
          <a:p>
            <a:pPr marL="502920" indent="-457200" eaLnBrk="1" hangingPunct="1">
              <a:lnSpc>
                <a:spcPct val="80000"/>
              </a:lnSpc>
              <a:buSzPct val="90000"/>
              <a:buFont typeface="+mj-lt"/>
              <a:buAutoNum type="arabicPeriod"/>
              <a:defRPr/>
            </a:pPr>
            <a:r>
              <a:rPr lang="cs-CZ" sz="1800" b="1" kern="0" dirty="0" smtClean="0">
                <a:solidFill>
                  <a:srgbClr val="000066"/>
                </a:solidFill>
                <a:latin typeface="Arial"/>
                <a:cs typeface="Arial" panose="020B0604020202020204" pitchFamily="34" charset="0"/>
              </a:rPr>
              <a:t>Výdělečná činnost/školní povinnosti/aktivity</a:t>
            </a:r>
          </a:p>
          <a:p>
            <a:pPr marL="502920" indent="-457200" eaLnBrk="1" hangingPunct="1">
              <a:lnSpc>
                <a:spcPct val="80000"/>
              </a:lnSpc>
              <a:buSzPct val="90000"/>
              <a:buFont typeface="+mj-lt"/>
              <a:buAutoNum type="arabicPeriod"/>
              <a:defRPr/>
            </a:pPr>
            <a:r>
              <a:rPr lang="cs-CZ" sz="1800" b="1" kern="0" dirty="0" smtClean="0">
                <a:solidFill>
                  <a:srgbClr val="000066"/>
                </a:solidFill>
                <a:latin typeface="Arial"/>
                <a:cs typeface="Arial" panose="020B0604020202020204" pitchFamily="34" charset="0"/>
              </a:rPr>
              <a:t>Rodinné vztahy</a:t>
            </a:r>
          </a:p>
          <a:p>
            <a:pPr marL="502920" indent="-457200" eaLnBrk="1" hangingPunct="1">
              <a:lnSpc>
                <a:spcPct val="80000"/>
              </a:lnSpc>
              <a:buSzPct val="90000"/>
              <a:buFont typeface="+mj-lt"/>
              <a:buAutoNum type="arabicPeriod"/>
              <a:defRPr/>
            </a:pPr>
            <a:r>
              <a:rPr lang="cs-CZ" sz="1800" b="1" kern="0" dirty="0" smtClean="0">
                <a:solidFill>
                  <a:srgbClr val="000066"/>
                </a:solidFill>
                <a:latin typeface="Arial"/>
                <a:cs typeface="Arial" panose="020B0604020202020204" pitchFamily="34" charset="0"/>
              </a:rPr>
              <a:t>Sociální vztahový rámec</a:t>
            </a:r>
          </a:p>
          <a:p>
            <a:pPr marL="502920" indent="-457200" eaLnBrk="1" hangingPunct="1">
              <a:lnSpc>
                <a:spcPct val="80000"/>
              </a:lnSpc>
              <a:buSzPct val="90000"/>
              <a:buFont typeface="+mj-lt"/>
              <a:buAutoNum type="arabicPeriod"/>
              <a:defRPr/>
            </a:pPr>
            <a:r>
              <a:rPr lang="cs-CZ" sz="1800" b="1" kern="0" dirty="0" smtClean="0">
                <a:solidFill>
                  <a:srgbClr val="000066"/>
                </a:solidFill>
                <a:latin typeface="Arial"/>
                <a:cs typeface="Arial" panose="020B0604020202020204" pitchFamily="34" charset="0"/>
              </a:rPr>
              <a:t>Domácnost </a:t>
            </a:r>
          </a:p>
          <a:p>
            <a:pPr marL="502920" indent="-457200" eaLnBrk="1" hangingPunct="1">
              <a:lnSpc>
                <a:spcPct val="80000"/>
              </a:lnSpc>
              <a:buSzPct val="90000"/>
              <a:buFont typeface="+mj-lt"/>
              <a:buAutoNum type="arabicPeriod"/>
              <a:defRPr/>
            </a:pPr>
            <a:r>
              <a:rPr lang="cs-CZ" sz="1800" b="1" kern="0" dirty="0" smtClean="0">
                <a:solidFill>
                  <a:srgbClr val="000066"/>
                </a:solidFill>
                <a:latin typeface="Arial"/>
                <a:cs typeface="Arial" panose="020B0604020202020204" pitchFamily="34" charset="0"/>
              </a:rPr>
              <a:t>Prostředí</a:t>
            </a:r>
          </a:p>
          <a:p>
            <a:pPr marL="45720" indent="0" eaLnBrk="1" hangingPunct="1">
              <a:lnSpc>
                <a:spcPct val="80000"/>
              </a:lnSpc>
              <a:buSzPct val="90000"/>
              <a:buFont typeface="Wingdings" pitchFamily="2" charset="2"/>
              <a:buNone/>
              <a:defRPr/>
            </a:pPr>
            <a:endParaRPr lang="cs-CZ" sz="1800" b="1" kern="0" dirty="0" smtClean="0">
              <a:solidFill>
                <a:srgbClr val="000099"/>
              </a:solidFill>
              <a:latin typeface="Arial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716463" y="2133600"/>
            <a:ext cx="4021137" cy="4465638"/>
          </a:xfrm>
          <a:prstGeom prst="rect">
            <a:avLst/>
          </a:prstGeom>
          <a:noFill/>
          <a:ln w="9525">
            <a:solidFill>
              <a:srgbClr val="3333CC">
                <a:lumMod val="75000"/>
              </a:srgb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80000"/>
              </a:lnSpc>
              <a:buFontTx/>
              <a:buNone/>
              <a:defRPr/>
            </a:pPr>
            <a:r>
              <a:rPr lang="cs-CZ" sz="2000" b="1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Lékařské posouzení SZ</a:t>
            </a:r>
          </a:p>
          <a:p>
            <a:pPr marL="457200" indent="-457200">
              <a:lnSpc>
                <a:spcPct val="80000"/>
              </a:lnSpc>
              <a:buFont typeface="+mj-lt"/>
              <a:buAutoNum type="alphaLcParenR"/>
              <a:defRPr/>
            </a:pPr>
            <a:r>
              <a:rPr lang="cs-CZ" sz="1800" b="1" kern="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Sociální šetření + nálezy ošetřujících lékařů</a:t>
            </a:r>
          </a:p>
          <a:p>
            <a:pPr marL="457200" indent="-457200">
              <a:lnSpc>
                <a:spcPct val="80000"/>
              </a:lnSpc>
              <a:buFont typeface="+mj-lt"/>
              <a:buAutoNum type="alphaLcParenR"/>
              <a:defRPr/>
            </a:pPr>
            <a:r>
              <a:rPr lang="cs-CZ" sz="1800" b="1" kern="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DNZS + funkční poruchy  </a:t>
            </a:r>
          </a:p>
          <a:p>
            <a:pPr marL="457200" indent="-457200">
              <a:lnSpc>
                <a:spcPct val="80000"/>
              </a:lnSpc>
              <a:buFont typeface="+mj-lt"/>
              <a:buAutoNum type="alphaLcParenR"/>
              <a:defRPr/>
            </a:pPr>
            <a:r>
              <a:rPr lang="cs-CZ" sz="1800" b="1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Hodnocení základních životních potřeb</a:t>
            </a:r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  <a:defRPr/>
            </a:pPr>
            <a:r>
              <a:rPr lang="cs-CZ" sz="1800" b="1" kern="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Mobilita</a:t>
            </a:r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  <a:defRPr/>
            </a:pPr>
            <a:r>
              <a:rPr lang="cs-CZ" sz="1800" b="1" kern="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Orientace</a:t>
            </a:r>
            <a:endParaRPr lang="cs-CZ" sz="1800" b="1" kern="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  <a:defRPr/>
            </a:pPr>
            <a:r>
              <a:rPr lang="cs-CZ" sz="1800" b="1" kern="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Komunikace</a:t>
            </a:r>
            <a:endParaRPr lang="cs-CZ" sz="1800" b="1" kern="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  <a:defRPr/>
            </a:pPr>
            <a:r>
              <a:rPr lang="cs-CZ" sz="1800" b="1" kern="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Stravování</a:t>
            </a:r>
            <a:endParaRPr lang="cs-CZ" sz="1800" b="1" kern="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  <a:defRPr/>
            </a:pPr>
            <a:r>
              <a:rPr lang="cs-CZ" sz="1800" b="1" kern="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Oblékání </a:t>
            </a:r>
            <a:r>
              <a:rPr lang="cs-CZ" sz="1800" b="1" kern="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cs-CZ" sz="1800" b="1" kern="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obouvání</a:t>
            </a:r>
            <a:endParaRPr lang="cs-CZ" sz="1800" b="1" kern="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  <a:defRPr/>
            </a:pPr>
            <a:r>
              <a:rPr lang="cs-CZ" sz="1800" b="1" kern="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Tělesná hygiena</a:t>
            </a:r>
            <a:endParaRPr lang="cs-CZ" sz="1800" b="1" kern="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  <a:defRPr/>
            </a:pPr>
            <a:r>
              <a:rPr lang="cs-CZ" sz="1800" b="1" kern="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Výkon </a:t>
            </a:r>
            <a:r>
              <a:rPr lang="cs-CZ" sz="1800" b="1" kern="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fyziologické </a:t>
            </a:r>
            <a:r>
              <a:rPr lang="cs-CZ" sz="1800" b="1" kern="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potřeby</a:t>
            </a:r>
            <a:endParaRPr lang="cs-CZ" sz="1800" b="1" kern="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  <a:defRPr/>
            </a:pPr>
            <a:r>
              <a:rPr lang="cs-CZ" sz="1800" b="1" kern="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Péče </a:t>
            </a:r>
            <a:r>
              <a:rPr lang="cs-CZ" sz="1800" b="1" kern="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cs-CZ" sz="1800" b="1" kern="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zdraví</a:t>
            </a:r>
            <a:endParaRPr lang="cs-CZ" sz="1800" b="1" kern="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  <a:defRPr/>
            </a:pPr>
            <a:r>
              <a:rPr lang="cs-CZ" sz="1800" b="1" kern="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Osobní aktivity</a:t>
            </a:r>
            <a:endParaRPr lang="cs-CZ" sz="1800" b="1" kern="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  <a:defRPr/>
            </a:pPr>
            <a:r>
              <a:rPr lang="cs-CZ" sz="1800" b="1" kern="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Péče </a:t>
            </a:r>
            <a:r>
              <a:rPr lang="cs-CZ" sz="1800" b="1" kern="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cs-CZ" sz="1800" b="1" kern="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domácnost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2400" b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Dopady nového způsobu posuzování SZ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2625" y="1700213"/>
            <a:ext cx="8458200" cy="440055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endParaRPr lang="cs-CZ" sz="2000" b="1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cs-CZ" sz="20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Mezi roky 2011 – 2014 </a:t>
            </a:r>
          </a:p>
          <a:p>
            <a:pPr marL="0" indent="0">
              <a:buFontTx/>
              <a:buNone/>
              <a:defRPr/>
            </a:pPr>
            <a:endParaRPr lang="cs-CZ" sz="1800" b="1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sz="1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nárůst počtu poživatelů </a:t>
            </a:r>
            <a:r>
              <a:rPr lang="cs-CZ" sz="1800" b="1" dirty="0" err="1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PnP</a:t>
            </a:r>
            <a:r>
              <a:rPr lang="cs-CZ" sz="1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cca 25 tis., z toho cca o 5,5 tis. osob do 18 let věku a o 19,5 tis. nad 18 let věku</a:t>
            </a:r>
          </a:p>
          <a:p>
            <a:pPr>
              <a:defRPr/>
            </a:pPr>
            <a:r>
              <a:rPr lang="cs-CZ" sz="1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zvýšení uznaných SZ II a SZ III</a:t>
            </a:r>
          </a:p>
          <a:p>
            <a:pPr>
              <a:defRPr/>
            </a:pPr>
            <a:r>
              <a:rPr lang="cs-CZ" sz="1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reflexe </a:t>
            </a:r>
            <a:r>
              <a:rPr lang="cs-CZ" sz="18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potřeb osob  s duševním postižením a </a:t>
            </a:r>
            <a:r>
              <a:rPr lang="cs-CZ" sz="1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potřeby </a:t>
            </a:r>
            <a:r>
              <a:rPr lang="cs-CZ" sz="18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dohledu </a:t>
            </a:r>
            <a:r>
              <a:rPr lang="cs-CZ" sz="1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duševní postižení je nejčastější příčinou SZ  dětí a osob od 18 do 65 let věku </a:t>
            </a:r>
            <a:endParaRPr lang="cs-CZ" sz="18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sz="1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nárůst nákladů na </a:t>
            </a:r>
            <a:r>
              <a:rPr lang="cs-CZ" sz="1800" b="1" dirty="0" err="1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PnP</a:t>
            </a:r>
            <a:r>
              <a:rPr lang="cs-CZ" sz="1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 18,1 mld. na 20,4 mld., tj. o 2,3 mld. Kč </a:t>
            </a:r>
          </a:p>
          <a:p>
            <a:pPr>
              <a:defRPr/>
            </a:pPr>
            <a:r>
              <a:rPr lang="cs-CZ" sz="1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 kontrolních lékařských prohlídkách – </a:t>
            </a:r>
            <a:r>
              <a:rPr lang="cs-CZ" sz="1800" b="1" dirty="0" err="1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proklientské</a:t>
            </a:r>
            <a:r>
              <a:rPr lang="cs-CZ" sz="1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přístupy:</a:t>
            </a:r>
          </a:p>
          <a:p>
            <a:pPr lvl="1">
              <a:defRPr/>
            </a:pPr>
            <a:r>
              <a:rPr lang="cs-CZ" sz="16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snížení  podílu případů s neuznaným SZ  </a:t>
            </a:r>
          </a:p>
          <a:p>
            <a:pPr lvl="1">
              <a:defRPr/>
            </a:pPr>
            <a:r>
              <a:rPr lang="cs-CZ" sz="16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zvýšení podílu případů se zvýšením SZ  </a:t>
            </a:r>
          </a:p>
          <a:p>
            <a:pPr lvl="1">
              <a:defRPr/>
            </a:pPr>
            <a:r>
              <a:rPr lang="cs-CZ" sz="16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snížení podílu případů  se snížením SZ</a:t>
            </a:r>
            <a:endParaRPr lang="cs-CZ" sz="1800" b="1" dirty="0">
              <a:solidFill>
                <a:srgbClr val="000066"/>
              </a:solidFill>
              <a:latin typeface="+mj-lt"/>
            </a:endParaRPr>
          </a:p>
          <a:p>
            <a:pPr>
              <a:defRPr/>
            </a:pPr>
            <a:endParaRPr lang="cs-CZ" sz="2400" b="1" dirty="0">
              <a:latin typeface="+mj-lt"/>
            </a:endParaRPr>
          </a:p>
        </p:txBody>
      </p:sp>
      <p:pic>
        <p:nvPicPr>
          <p:cNvPr id="17412" name="pruh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685800" y="217488"/>
            <a:ext cx="8458200" cy="434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2400" b="1" dirty="0" smtClean="0">
              <a:solidFill>
                <a:srgbClr val="C00000"/>
              </a:solidFill>
              <a:latin typeface="Arial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400" b="1" dirty="0" smtClean="0">
                <a:solidFill>
                  <a:srgbClr val="C00000"/>
                </a:solidFill>
                <a:latin typeface="Arial" charset="0"/>
              </a:rPr>
              <a:t>Příspěvek na péči – jak dál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2000" b="1" dirty="0" smtClean="0">
                <a:solidFill>
                  <a:srgbClr val="000066"/>
                </a:solidFill>
                <a:latin typeface="Arial" charset="0"/>
              </a:rPr>
              <a:t>co na dnešním způsobu pojetí příspěvku na péči nevyhovuje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dávková koncepce ?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kritéria posuzování ?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obojí ?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ojedinělé případy, které je třeba řešit ?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je správně řešena </a:t>
            </a:r>
            <a:r>
              <a:rPr lang="cs-CZ" altLang="cs-CZ" sz="1800" b="1" u="sng" dirty="0" smtClean="0">
                <a:solidFill>
                  <a:srgbClr val="000066"/>
                </a:solidFill>
                <a:latin typeface="Arial" charset="0"/>
              </a:rPr>
              <a:t>forma a způsob podpory</a:t>
            </a: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 zdravotně postižených ?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endParaRPr lang="cs-CZ" altLang="cs-CZ" sz="1600" b="1" dirty="0">
              <a:solidFill>
                <a:srgbClr val="000066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685800" y="217488"/>
            <a:ext cx="8458200" cy="5770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2400" b="1" dirty="0" smtClean="0">
              <a:solidFill>
                <a:srgbClr val="C00000"/>
              </a:solidFill>
              <a:latin typeface="Arial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400" b="1" dirty="0">
                <a:solidFill>
                  <a:srgbClr val="C00000"/>
                </a:solidFill>
                <a:latin typeface="Arial" charset="0"/>
              </a:rPr>
              <a:t>Příspěvek na péči – jak dál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000" b="1" dirty="0" smtClean="0">
                <a:solidFill>
                  <a:srgbClr val="000066"/>
                </a:solidFill>
                <a:latin typeface="Arial" charset="0"/>
              </a:rPr>
              <a:t>byly zde a jsou různé návrhy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2000" b="1" dirty="0" smtClean="0">
              <a:solidFill>
                <a:srgbClr val="000066"/>
              </a:solidFill>
              <a:latin typeface="Arial" charset="0"/>
            </a:endParaRP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uznávat čtvrtý stupeň závislosti při splnění jen osmi zdravotních kritérií</a:t>
            </a: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rozšířit počet aktivit v jednotlivých základních životních potřebách</a:t>
            </a: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vrátit se k posuzování podle právní úpravy před 1.1.2012</a:t>
            </a: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posuzovat podle úplně jiných kritérií, zahraniční vzory - SRN, Rakousko </a:t>
            </a:r>
          </a:p>
          <a:p>
            <a:pPr marL="57150" indent="-342900" eaLnBrk="1" hangingPunct="1">
              <a:spcBef>
                <a:spcPct val="50000"/>
              </a:spcBef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  <a:p>
            <a:pPr marL="342900" indent="-342900" eaLnBrk="1" hangingPunct="1">
              <a:spcBef>
                <a:spcPct val="50000"/>
              </a:spcBef>
              <a:defRPr/>
            </a:pPr>
            <a:r>
              <a:rPr lang="cs-CZ" altLang="cs-CZ" sz="2000" b="1" dirty="0" smtClean="0">
                <a:solidFill>
                  <a:srgbClr val="000066"/>
                </a:solidFill>
                <a:latin typeface="Arial" charset="0"/>
              </a:rPr>
              <a:t>co očekáváme od změn, jaká máme očekávání ?</a:t>
            </a:r>
          </a:p>
          <a:p>
            <a:pPr marL="342900" indent="-342900" eaLnBrk="1" hangingPunct="1">
              <a:spcBef>
                <a:spcPct val="50000"/>
              </a:spcBef>
              <a:defRPr/>
            </a:pPr>
            <a:r>
              <a:rPr lang="cs-CZ" altLang="cs-CZ" sz="2000" b="1" dirty="0" smtClean="0">
                <a:solidFill>
                  <a:srgbClr val="000066"/>
                </a:solidFill>
                <a:latin typeface="Arial" charset="0"/>
              </a:rPr>
              <a:t>dokáží jakékoliv změny naplnit naše očekávání ?</a:t>
            </a:r>
            <a:endParaRPr lang="cs-CZ" altLang="cs-CZ" sz="2000" b="1" dirty="0">
              <a:solidFill>
                <a:srgbClr val="000066"/>
              </a:solidFill>
              <a:latin typeface="Arial" charset="0"/>
            </a:endParaRPr>
          </a:p>
          <a:p>
            <a:pPr marL="57150" indent="-342900" eaLnBrk="1" hangingPunct="1">
              <a:spcBef>
                <a:spcPct val="50000"/>
              </a:spcBef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685800" y="217488"/>
            <a:ext cx="8458200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400" b="1" dirty="0" smtClean="0">
                <a:solidFill>
                  <a:srgbClr val="C00000"/>
                </a:solidFill>
                <a:latin typeface="Arial" charset="0"/>
              </a:rPr>
              <a:t>Příspěvek </a:t>
            </a:r>
            <a:r>
              <a:rPr lang="cs-CZ" altLang="cs-CZ" sz="2400" b="1" dirty="0">
                <a:solidFill>
                  <a:srgbClr val="C00000"/>
                </a:solidFill>
                <a:latin typeface="Arial" charset="0"/>
              </a:rPr>
              <a:t>na péči – jak dál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000" b="1" dirty="0" smtClean="0">
                <a:solidFill>
                  <a:srgbClr val="000066"/>
                </a:solidFill>
                <a:latin typeface="Arial" charset="0"/>
              </a:rPr>
              <a:t>z hlediska posudkově medicínského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2000" b="1" dirty="0" smtClean="0">
              <a:solidFill>
                <a:srgbClr val="000066"/>
              </a:solidFill>
              <a:latin typeface="Arial" charset="0"/>
            </a:endParaRP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tři skupiny osob generačně oddělené se specifickými potřebami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r>
              <a:rPr lang="cs-CZ" altLang="cs-CZ" sz="1600" b="1" dirty="0" smtClean="0">
                <a:solidFill>
                  <a:srgbClr val="000066"/>
                </a:solidFill>
                <a:latin typeface="Arial" charset="0"/>
              </a:rPr>
              <a:t>podpora rodin se zdravotně postiženými dětmi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r>
              <a:rPr lang="cs-CZ" altLang="cs-CZ" sz="1600" b="1" dirty="0" smtClean="0">
                <a:solidFill>
                  <a:srgbClr val="000066"/>
                </a:solidFill>
                <a:latin typeface="Arial" charset="0"/>
              </a:rPr>
              <a:t>produktivní věk – podpora zaměstnávání OZP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r>
              <a:rPr lang="cs-CZ" altLang="cs-CZ" sz="1600" b="1" dirty="0" smtClean="0">
                <a:solidFill>
                  <a:srgbClr val="000066"/>
                </a:solidFill>
                <a:latin typeface="Arial" charset="0"/>
              </a:rPr>
              <a:t>senioři – podpora sociálního začleňování, potřeb třetího věku</a:t>
            </a: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časové hledisko potřeby péče</a:t>
            </a: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skupiny zdravotně postižených se specifickými potřebami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r>
              <a:rPr lang="cs-CZ" altLang="cs-CZ" sz="1600" b="1" dirty="0" smtClean="0">
                <a:solidFill>
                  <a:srgbClr val="000066"/>
                </a:solidFill>
                <a:latin typeface="Arial" charset="0"/>
              </a:rPr>
              <a:t>nevidomí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r>
              <a:rPr lang="cs-CZ" altLang="cs-CZ" sz="1600" b="1" dirty="0" smtClean="0">
                <a:solidFill>
                  <a:srgbClr val="000066"/>
                </a:solidFill>
                <a:latin typeface="Arial" charset="0"/>
              </a:rPr>
              <a:t>neslyšící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r>
              <a:rPr lang="cs-CZ" altLang="cs-CZ" sz="1600" b="1" dirty="0" smtClean="0">
                <a:solidFill>
                  <a:srgbClr val="000066"/>
                </a:solidFill>
                <a:latin typeface="Arial" charset="0"/>
              </a:rPr>
              <a:t>mentálně postižení (děti, dospělí)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r>
              <a:rPr lang="cs-CZ" altLang="cs-CZ" sz="1600" b="1" dirty="0" smtClean="0">
                <a:solidFill>
                  <a:srgbClr val="000066"/>
                </a:solidFill>
                <a:latin typeface="Arial" charset="0"/>
              </a:rPr>
              <a:t>pohybově postižení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r>
              <a:rPr lang="cs-CZ" altLang="cs-CZ" sz="1600" b="1" dirty="0" smtClean="0">
                <a:solidFill>
                  <a:srgbClr val="000066"/>
                </a:solidFill>
                <a:latin typeface="Arial" charset="0"/>
              </a:rPr>
              <a:t>kombinovaná postižení</a:t>
            </a: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685800" y="217488"/>
            <a:ext cx="8458200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2400" b="1" dirty="0" smtClean="0">
              <a:solidFill>
                <a:srgbClr val="C00000"/>
              </a:solidFill>
              <a:latin typeface="Arial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400" b="1" dirty="0">
                <a:solidFill>
                  <a:srgbClr val="C00000"/>
                </a:solidFill>
                <a:latin typeface="Arial" charset="0"/>
              </a:rPr>
              <a:t>Příspěvek na péči – jak dál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2000" b="1" dirty="0" smtClean="0">
              <a:solidFill>
                <a:srgbClr val="000066"/>
              </a:solidFill>
              <a:latin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2000" b="1" dirty="0" smtClean="0">
              <a:solidFill>
                <a:srgbClr val="000066"/>
              </a:solidFill>
              <a:latin typeface="Arial" charset="0"/>
            </a:endParaRP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2000" b="1" dirty="0" smtClean="0">
                <a:solidFill>
                  <a:srgbClr val="000066"/>
                </a:solidFill>
                <a:latin typeface="Arial" charset="0"/>
              </a:rPr>
              <a:t>multidisciplinární posuzování</a:t>
            </a: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2000" b="1" dirty="0" smtClean="0">
                <a:solidFill>
                  <a:srgbClr val="000066"/>
                </a:solidFill>
                <a:latin typeface="Arial" charset="0"/>
              </a:rPr>
              <a:t>posílení role sociálních (zdravotně-sociálních) pracovníků</a:t>
            </a:r>
          </a:p>
          <a:p>
            <a:pPr marL="57150" indent="-342900" eaLnBrk="1" hangingPunct="1">
              <a:spcBef>
                <a:spcPct val="50000"/>
              </a:spcBef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52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685800" y="217488"/>
            <a:ext cx="8458200" cy="5586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2400" b="1" dirty="0" smtClean="0">
              <a:solidFill>
                <a:srgbClr val="C00000"/>
              </a:solidFill>
              <a:latin typeface="Arial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400" b="1" dirty="0" smtClean="0">
                <a:solidFill>
                  <a:srgbClr val="C00000"/>
                </a:solidFill>
                <a:latin typeface="Arial" charset="0"/>
              </a:rPr>
              <a:t>Co teď zlepšit chceme a zlepšit můžeme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2000" b="1" dirty="0">
                <a:solidFill>
                  <a:srgbClr val="000066"/>
                </a:solidFill>
                <a:latin typeface="Arial" charset="0"/>
              </a:rPr>
              <a:t>sjednotit posuzování v rámci celé ČR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>
                <a:solidFill>
                  <a:srgbClr val="000066"/>
                </a:solidFill>
                <a:latin typeface="Arial" charset="0"/>
              </a:rPr>
              <a:t>jednotné dodržování metodiky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>
                <a:solidFill>
                  <a:srgbClr val="000066"/>
                </a:solidFill>
                <a:latin typeface="Arial" charset="0"/>
              </a:rPr>
              <a:t>vyhledávání neobvyklých jevů v posuzování – nutná aplikační podpora v modulu statistik posuzování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1800" b="1" dirty="0">
              <a:solidFill>
                <a:srgbClr val="000066"/>
              </a:solidFill>
              <a:latin typeface="Arial" charset="0"/>
            </a:endParaRPr>
          </a:p>
          <a:p>
            <a:pPr marL="57150" indent="-342900" eaLnBrk="1" hangingPunct="1">
              <a:spcBef>
                <a:spcPct val="50000"/>
              </a:spcBef>
              <a:defRPr/>
            </a:pPr>
            <a:r>
              <a:rPr lang="cs-CZ" altLang="cs-CZ" sz="2000" b="1" dirty="0" smtClean="0">
                <a:solidFill>
                  <a:srgbClr val="000066"/>
                </a:solidFill>
                <a:latin typeface="Arial" charset="0"/>
              </a:rPr>
              <a:t>snížit počet opakovaných posouzení</a:t>
            </a:r>
          </a:p>
          <a:p>
            <a:pPr marL="800100" lvl="1" indent="-342900" eaLnBrk="1" hangingPunct="1">
              <a:spcBef>
                <a:spcPct val="50000"/>
              </a:spcBef>
              <a:defRPr/>
            </a:pPr>
            <a:r>
              <a:rPr lang="cs-CZ" altLang="cs-CZ" sz="1800" b="1" dirty="0" smtClean="0">
                <a:solidFill>
                  <a:srgbClr val="000066"/>
                </a:solidFill>
                <a:latin typeface="Arial" charset="0"/>
              </a:rPr>
              <a:t>uváženě indikovat omezenou platnost posudku</a:t>
            </a:r>
          </a:p>
          <a:p>
            <a:pPr marL="57150" indent="-342900" eaLnBrk="1" hangingPunct="1">
              <a:spcBef>
                <a:spcPct val="50000"/>
              </a:spcBef>
              <a:defRPr/>
            </a:pPr>
            <a:endParaRPr lang="cs-CZ" altLang="cs-CZ" sz="2000" b="1" dirty="0" smtClean="0">
              <a:solidFill>
                <a:srgbClr val="000066"/>
              </a:solidFill>
              <a:latin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cs-CZ" altLang="cs-CZ" sz="1800" b="1" dirty="0" smtClean="0">
              <a:solidFill>
                <a:srgbClr val="000066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 Box 6"/>
          <p:cNvSpPr txBox="1">
            <a:spLocks noChangeArrowheads="1"/>
          </p:cNvSpPr>
          <p:nvPr/>
        </p:nvSpPr>
        <p:spPr bwMode="auto">
          <a:xfrm>
            <a:off x="1066800" y="304800"/>
            <a:ext cx="7696200" cy="461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cs-CZ" altLang="cs-CZ" sz="2400" b="1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cs-CZ" altLang="cs-CZ" sz="2400" b="1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cs-CZ" altLang="cs-CZ" sz="2400" b="1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cs-CZ" altLang="cs-CZ" sz="6000" b="1">
                <a:solidFill>
                  <a:srgbClr val="000066"/>
                </a:solidFill>
                <a:latin typeface="Arial" panose="020B0604020202020204" pitchFamily="34" charset="0"/>
              </a:rPr>
              <a:t>Děkuji za pozornost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cs-CZ" altLang="cs-CZ" sz="2400" b="1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cs-CZ" sz="240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cs-CZ" sz="2400">
              <a:latin typeface="Arial" panose="020B0604020202020204" pitchFamily="34" charset="0"/>
            </a:endParaRPr>
          </a:p>
        </p:txBody>
      </p:sp>
      <p:sp>
        <p:nvSpPr>
          <p:cNvPr id="23556" name="Text Box 7"/>
          <p:cNvSpPr txBox="1">
            <a:spLocks noChangeArrowheads="1"/>
          </p:cNvSpPr>
          <p:nvPr/>
        </p:nvSpPr>
        <p:spPr bwMode="auto">
          <a:xfrm>
            <a:off x="1219200" y="6400800"/>
            <a:ext cx="7467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cs-CZ" sz="1400">
                <a:solidFill>
                  <a:srgbClr val="777777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tel: </a:t>
            </a:r>
            <a:r>
              <a:rPr lang="cs-CZ" altLang="cs-CZ" sz="1400">
                <a:solidFill>
                  <a:srgbClr val="777777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950</a:t>
            </a:r>
            <a:r>
              <a:rPr lang="cs-CZ" altLang="cs-CZ" sz="1400">
                <a:solidFill>
                  <a:srgbClr val="777777"/>
                </a:solidFill>
                <a:latin typeface="Arial" panose="020B0604020202020204" pitchFamily="34" charset="0"/>
              </a:rPr>
              <a:t> 192 680</a:t>
            </a:r>
            <a:r>
              <a:rPr lang="en-US" altLang="cs-CZ" sz="1400">
                <a:solidFill>
                  <a:srgbClr val="777777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, e-mail: </a:t>
            </a:r>
            <a:r>
              <a:rPr lang="cs-CZ" altLang="cs-CZ" sz="1400">
                <a:solidFill>
                  <a:srgbClr val="777777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dusan.gajdostik</a:t>
            </a:r>
            <a:r>
              <a:rPr lang="en-US" altLang="cs-CZ" sz="1400">
                <a:solidFill>
                  <a:srgbClr val="777777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@mpsv.cz, www.mpsv.cz, www.noviny-mpsv.cz</a:t>
            </a:r>
            <a:r>
              <a:rPr lang="en-US" altLang="cs-CZ" sz="1400">
                <a:solidFill>
                  <a:srgbClr val="777777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23557" name="Text Box 8"/>
          <p:cNvSpPr txBox="1">
            <a:spLocks noChangeArrowheads="1"/>
          </p:cNvSpPr>
          <p:nvPr/>
        </p:nvSpPr>
        <p:spPr bwMode="auto">
          <a:xfrm>
            <a:off x="827088" y="6172200"/>
            <a:ext cx="813752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cs-CZ" sz="1400">
                <a:solidFill>
                  <a:srgbClr val="777777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Ministerstvo práce a sociálních v</a:t>
            </a:r>
            <a:r>
              <a:rPr lang="cs-CZ" altLang="cs-CZ" sz="1400">
                <a:solidFill>
                  <a:srgbClr val="777777"/>
                </a:solidFill>
                <a:latin typeface="Arial" panose="020B0604020202020204" pitchFamily="34" charset="0"/>
              </a:rPr>
              <a:t>ě</a:t>
            </a:r>
            <a:r>
              <a:rPr lang="en-US" altLang="cs-CZ" sz="1400">
                <a:solidFill>
                  <a:srgbClr val="777777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cí, </a:t>
            </a:r>
            <a:r>
              <a:rPr lang="cs-CZ" altLang="cs-CZ" sz="1400">
                <a:solidFill>
                  <a:srgbClr val="777777"/>
                </a:solidFill>
                <a:latin typeface="Arial" panose="020B0604020202020204" pitchFamily="34" charset="0"/>
              </a:rPr>
              <a:t>odbor posudkové služby, Na Poříčním právu 1, 128 01 Praha 2</a:t>
            </a:r>
            <a:endParaRPr lang="cs-CZ" altLang="cs-CZ" sz="800">
              <a:solidFill>
                <a:srgbClr val="777777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5F94AD5218EE74187C8EAC1B9CC2695" ma:contentTypeVersion="2" ma:contentTypeDescription="Vytvoří nový dokument" ma:contentTypeScope="" ma:versionID="a65bffe7853e942f3e15e8a3605bc73f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e5030a4fb49af6ac1945304746faa32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8BA78A2-8378-4C8B-97A2-27EB9839FC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8A0EB4C-3536-488D-A98D-B05E1060B45E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purl.org/dc/dcmitype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6986</TotalTime>
  <Words>1592</Words>
  <Application>Microsoft Office PowerPoint</Application>
  <PresentationFormat>Předvádění na obrazovce (4:3)</PresentationFormat>
  <Paragraphs>454</Paragraphs>
  <Slides>33</Slides>
  <Notes>2</Notes>
  <HiddenSlides>0</HiddenSlides>
  <MMClips>0</MMClips>
  <ScaleCrop>false</ScaleCrop>
  <HeadingPairs>
    <vt:vector size="6" baseType="variant">
      <vt:variant>
        <vt:lpstr>Motiv</vt:lpstr>
      </vt:variant>
      <vt:variant>
        <vt:i4>1</vt:i4>
      </vt:variant>
      <vt:variant>
        <vt:lpstr>Vložené servery OLE</vt:lpstr>
      </vt:variant>
      <vt:variant>
        <vt:i4>2</vt:i4>
      </vt:variant>
      <vt:variant>
        <vt:lpstr>Nadpisy snímků</vt:lpstr>
      </vt:variant>
      <vt:variant>
        <vt:i4>33</vt:i4>
      </vt:variant>
    </vt:vector>
  </HeadingPairs>
  <TitlesOfParts>
    <vt:vector size="36" baseType="lpstr">
      <vt:lpstr>Default Design</vt:lpstr>
      <vt:lpstr>List</vt:lpstr>
      <vt:lpstr>Graf aplikace Microsoft Excel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Posuzování stupně závislosti na OSSZ 2010 – 2014  kontrolní prohlídky</vt:lpstr>
      <vt:lpstr>Prezentace aplikace PowerPoint</vt:lpstr>
      <vt:lpstr>Dopady nového způsobu posuzování SZ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Šablona pro vytváření prezentací</dc:title>
  <dc:creator>Ministerstvo práce a sociálních věcí</dc:creator>
  <cp:lastModifiedBy>Gajdoštík Dušan MUDr. (MPSV)</cp:lastModifiedBy>
  <cp:revision>275</cp:revision>
  <cp:lastPrinted>2015-04-16T09:11:05Z</cp:lastPrinted>
  <dcterms:created xsi:type="dcterms:W3CDTF">2004-09-26T13:46:31Z</dcterms:created>
  <dcterms:modified xsi:type="dcterms:W3CDTF">2015-04-30T10:07:59Z</dcterms:modified>
</cp:coreProperties>
</file>