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318" r:id="rId4"/>
    <p:sldId id="309" r:id="rId5"/>
    <p:sldId id="266" r:id="rId6"/>
    <p:sldId id="319" r:id="rId7"/>
    <p:sldId id="321" r:id="rId8"/>
    <p:sldId id="322" r:id="rId9"/>
    <p:sldId id="320" r:id="rId10"/>
    <p:sldId id="323" r:id="rId11"/>
    <p:sldId id="324" r:id="rId12"/>
  </p:sldIdLst>
  <p:sldSz cx="9144000" cy="6858000" type="screen4x3"/>
  <p:notesSz cx="6796088" cy="99250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cs-CZ" sz="2000">
                <a:latin typeface="Arial"/>
              </a:rPr>
              <a:t>Klikněte pro úpravu formátu komentářů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cs-CZ" sz="1400">
                <a:latin typeface="Times New Roman"/>
              </a:rPr>
              <a:t>&lt;záhlaví&gt;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cs-CZ" sz="1400">
                <a:latin typeface="Times New Roman"/>
              </a:rPr>
              <a:t>&lt;datum/čas&gt;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cs-CZ" sz="1400">
                <a:latin typeface="Times New Roman"/>
              </a:rPr>
              <a:t>&lt;zápatí&gt;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484C9516-CFF9-4D2B-8600-4CA7A21FBAE9}" type="slidenum">
              <a:rPr lang="cs-CZ" sz="1400">
                <a:latin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609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3849840" y="9426600"/>
            <a:ext cx="2943000" cy="493200"/>
          </a:xfrm>
          <a:prstGeom prst="rect">
            <a:avLst/>
          </a:prstGeom>
          <a:noFill/>
          <a:ln>
            <a:noFill/>
          </a:ln>
        </p:spPr>
        <p:txBody>
          <a:bodyPr lIns="92160" tIns="46080" rIns="92160" bIns="46080" anchor="b"/>
          <a:lstStyle/>
          <a:p>
            <a:pPr>
              <a:lnSpc>
                <a:spcPct val="100000"/>
              </a:lnSpc>
            </a:pPr>
            <a:fld id="{8348B605-DDD9-441E-A0C0-EB44B786C23D}" type="slidenum">
              <a:rPr lang="cs-CZ" sz="1200" strike="noStrike">
                <a:solidFill>
                  <a:srgbClr val="000000"/>
                </a:solidFill>
                <a:latin typeface="Arial"/>
                <a:ea typeface="Lucida Sans Unicode"/>
              </a:rPr>
              <a:t>1</a:t>
            </a:fld>
            <a:endParaRPr/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 lIns="92160" tIns="46080" rIns="92160" bIns="4608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8690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Shape 1"/>
          <p:cNvSpPr txBox="1"/>
          <p:nvPr/>
        </p:nvSpPr>
        <p:spPr>
          <a:xfrm>
            <a:off x="3849840" y="9426600"/>
            <a:ext cx="2943000" cy="493200"/>
          </a:xfrm>
          <a:prstGeom prst="rect">
            <a:avLst/>
          </a:prstGeom>
          <a:noFill/>
          <a:ln>
            <a:noFill/>
          </a:ln>
        </p:spPr>
        <p:txBody>
          <a:bodyPr lIns="92160" tIns="46080" rIns="92160" bIns="46080" anchor="b"/>
          <a:lstStyle/>
          <a:p>
            <a:pPr>
              <a:lnSpc>
                <a:spcPct val="100000"/>
              </a:lnSpc>
            </a:pPr>
            <a:fld id="{9691585C-7838-48D2-AC42-5E3CF77EADB5}" type="slidenum">
              <a:rPr lang="cs-CZ" sz="1200" strike="noStrike">
                <a:solidFill>
                  <a:srgbClr val="000000"/>
                </a:solidFill>
                <a:latin typeface="Arial"/>
                <a:ea typeface="Lucida Sans Unicode"/>
              </a:rPr>
              <a:t>2</a:t>
            </a:fld>
            <a:endParaRPr/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 lIns="92160" tIns="46080" rIns="92160" bIns="4608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0452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Shape 1"/>
          <p:cNvSpPr txBox="1"/>
          <p:nvPr/>
        </p:nvSpPr>
        <p:spPr>
          <a:xfrm>
            <a:off x="3849840" y="9426600"/>
            <a:ext cx="2943000" cy="493200"/>
          </a:xfrm>
          <a:prstGeom prst="rect">
            <a:avLst/>
          </a:prstGeom>
          <a:noFill/>
          <a:ln>
            <a:noFill/>
          </a:ln>
        </p:spPr>
        <p:txBody>
          <a:bodyPr lIns="92160" tIns="46080" rIns="92160" bIns="46080" anchor="b"/>
          <a:lstStyle/>
          <a:p>
            <a:pPr>
              <a:lnSpc>
                <a:spcPct val="100000"/>
              </a:lnSpc>
            </a:pPr>
            <a:fld id="{9691585C-7838-48D2-AC42-5E3CF77EADB5}" type="slidenum">
              <a:rPr lang="cs-CZ" sz="1200" strike="noStrike">
                <a:solidFill>
                  <a:srgbClr val="000000"/>
                </a:solidFill>
                <a:latin typeface="Arial"/>
                <a:ea typeface="Lucida Sans Unicode"/>
              </a:rPr>
              <a:t>3</a:t>
            </a:fld>
            <a:endParaRPr/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 lIns="92160" tIns="46080" rIns="92160" bIns="4608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370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Obrázek 36"/>
          <p:cNvPicPr/>
          <p:nvPr/>
        </p:nvPicPr>
        <p:blipFill>
          <a:blip r:embed="rId2"/>
          <a:stretch/>
        </p:blipFill>
        <p:spPr>
          <a:xfrm>
            <a:off x="1736280" y="1600200"/>
            <a:ext cx="5667840" cy="4522320"/>
          </a:xfrm>
          <a:prstGeom prst="rect">
            <a:avLst/>
          </a:prstGeom>
          <a:ln>
            <a:noFill/>
          </a:ln>
        </p:spPr>
      </p:pic>
      <p:pic>
        <p:nvPicPr>
          <p:cNvPr id="38" name="Obrázek 37"/>
          <p:cNvPicPr/>
          <p:nvPr/>
        </p:nvPicPr>
        <p:blipFill>
          <a:blip r:embed="rId2"/>
          <a:stretch/>
        </p:blipFill>
        <p:spPr>
          <a:xfrm>
            <a:off x="1736280" y="1600200"/>
            <a:ext cx="5667840" cy="4522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strike="noStrike">
                <a:solidFill>
                  <a:srgbClr val="000000"/>
                </a:solidFill>
                <a:latin typeface="Arial"/>
                <a:ea typeface="Lucida Sans Unicode"/>
              </a:rPr>
              <a:t>Klikněte pro úpravu formátu textu nadpisuKliknutím lze upravit styl.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90000" tIns="46800" rIns="90000" bIns="46800"/>
          <a:lstStyle/>
          <a:p>
            <a:pPr>
              <a:buSzPct val="45000"/>
              <a:buFont typeface="StarSymbol"/>
              <a:buChar char=""/>
            </a:pPr>
            <a:r>
              <a:rPr lang="en-GB" sz="3200" strike="noStrike">
                <a:solidFill>
                  <a:srgbClr val="000000"/>
                </a:solidFill>
                <a:latin typeface="Arial"/>
                <a:ea typeface="Lucida Sans Unicode"/>
              </a:rPr>
              <a:t>Klikněte pro úpravu formátu textu osnovy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GB" sz="3200" strike="noStrike">
                <a:solidFill>
                  <a:srgbClr val="000000"/>
                </a:solidFill>
                <a:latin typeface="Arial"/>
                <a:ea typeface="Lucida Sans Unicode"/>
              </a:rPr>
              <a:t>Druhá úroveň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GB" sz="3200" strike="noStrike">
                <a:solidFill>
                  <a:srgbClr val="000000"/>
                </a:solidFill>
                <a:latin typeface="Arial"/>
                <a:ea typeface="Lucida Sans Unicode"/>
              </a:rPr>
              <a:t>Třetí úroveň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GB" sz="3200" strike="noStrike">
                <a:solidFill>
                  <a:srgbClr val="000000"/>
                </a:solidFill>
                <a:latin typeface="Arial"/>
                <a:ea typeface="Lucida Sans Unicode"/>
              </a:rPr>
              <a:t>Čtvrtá úroveň osnovy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GB" sz="3200" strike="noStrike">
                <a:solidFill>
                  <a:srgbClr val="000000"/>
                </a:solidFill>
                <a:latin typeface="Arial"/>
                <a:ea typeface="Lucida Sans Unicode"/>
              </a:rPr>
              <a:t>Pátá úroveň osnovy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GB" sz="3200" strike="noStrike">
                <a:solidFill>
                  <a:srgbClr val="000000"/>
                </a:solidFill>
                <a:latin typeface="Arial"/>
                <a:ea typeface="Lucida Sans Unicode"/>
              </a:rPr>
              <a:t>Šestá úroveň</a:t>
            </a:r>
            <a:endParaRPr/>
          </a:p>
          <a:p>
            <a:pPr>
              <a:lnSpc>
                <a:spcPct val="100000"/>
              </a:lnSpc>
            </a:pPr>
            <a:r>
              <a:rPr lang="en-GB" sz="3200" strike="noStrike">
                <a:solidFill>
                  <a:srgbClr val="000000"/>
                </a:solidFill>
                <a:latin typeface="Arial"/>
                <a:ea typeface="Lucida Sans Unicode"/>
              </a:rPr>
              <a:t>Sedmá úroveňKliknutím lze upravit styly předlohy textu.</a:t>
            </a:r>
            <a:endParaRPr/>
          </a:p>
          <a:p>
            <a:r>
              <a:rPr lang="en-GB" sz="2800" strike="noStrike">
                <a:solidFill>
                  <a:srgbClr val="000000"/>
                </a:solidFill>
                <a:latin typeface="Arial"/>
                <a:ea typeface="Lucida Sans Unicode"/>
              </a:rPr>
              <a:t>Druhá úroveň</a:t>
            </a:r>
            <a:endParaRPr/>
          </a:p>
          <a:p>
            <a:r>
              <a:rPr lang="en-GB" sz="2400" strike="noStrike">
                <a:solidFill>
                  <a:srgbClr val="000000"/>
                </a:solidFill>
                <a:latin typeface="Arial"/>
                <a:ea typeface="Lucida Sans Unicode"/>
              </a:rPr>
              <a:t>Třetí úroveň</a:t>
            </a:r>
            <a:endParaRPr/>
          </a:p>
          <a:p>
            <a:r>
              <a:rPr lang="en-GB" sz="2000" strike="noStrike">
                <a:solidFill>
                  <a:srgbClr val="000000"/>
                </a:solidFill>
                <a:latin typeface="Arial"/>
                <a:ea typeface="Lucida Sans Unicode"/>
              </a:rPr>
              <a:t>Čtvrtá úroveň</a:t>
            </a:r>
            <a:endParaRPr/>
          </a:p>
          <a:p>
            <a:r>
              <a:rPr lang="en-GB" sz="2000" strike="noStrike">
                <a:solidFill>
                  <a:srgbClr val="000000"/>
                </a:solidFill>
                <a:latin typeface="Arial"/>
                <a:ea typeface="Lucida Sans Unicode"/>
              </a:rPr>
              <a:t>Pátá úroveň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245280"/>
            <a:ext cx="2130120" cy="4726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2240" cy="4726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/>
          <a:lstStyle/>
          <a:p>
            <a:pPr>
              <a:lnSpc>
                <a:spcPct val="100000"/>
              </a:lnSpc>
            </a:pPr>
            <a:fld id="{D05BC06E-9431-4BF6-A6A9-9D3363DBE2A4}" type="slidenum">
              <a:rPr lang="cs-CZ" sz="1400" strike="noStrike">
                <a:solidFill>
                  <a:srgbClr val="000000"/>
                </a:solidFill>
                <a:latin typeface="Arial"/>
                <a:ea typeface="Lucida Sans Unicode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1.xls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442800" y="1006560"/>
            <a:ext cx="8229240" cy="4870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cs-CZ" sz="44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Příspěvek na péči </a:t>
            </a:r>
          </a:p>
          <a:p>
            <a:pPr algn="ctr">
              <a:lnSpc>
                <a:spcPct val="100000"/>
              </a:lnSpc>
            </a:pPr>
            <a:r>
              <a:rPr lang="cs-CZ" sz="44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a integrace lidí s duševním onemocněním</a:t>
            </a:r>
            <a:endParaRPr dirty="0"/>
          </a:p>
          <a:p>
            <a:pPr algn="ctr">
              <a:lnSpc>
                <a:spcPct val="100000"/>
              </a:lnSpc>
            </a:pPr>
            <a:endParaRPr lang="cs-CZ" dirty="0" smtClean="0"/>
          </a:p>
          <a:p>
            <a:pPr algn="ctr">
              <a:lnSpc>
                <a:spcPct val="100000"/>
              </a:lnSpc>
            </a:pPr>
            <a:r>
              <a:rPr lang="cs-CZ" sz="2000" b="1" dirty="0">
                <a:solidFill>
                  <a:srgbClr val="262699"/>
                </a:solidFill>
                <a:latin typeface="Calibri"/>
                <a:ea typeface="Lucida Sans Unicode"/>
              </a:rPr>
              <a:t>Pavel Novák</a:t>
            </a:r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b="1" i="1" dirty="0" err="1" smtClean="0">
                <a:solidFill>
                  <a:srgbClr val="262699"/>
                </a:solidFill>
                <a:latin typeface="Calibri"/>
                <a:ea typeface="Lucida Sans Unicode"/>
              </a:rPr>
              <a:t>Seminář</a:t>
            </a:r>
            <a:r>
              <a:rPr lang="cs-CZ" sz="2000" b="1" i="1" dirty="0" smtClean="0">
                <a:solidFill>
                  <a:srgbClr val="262699"/>
                </a:solidFill>
                <a:latin typeface="Calibri"/>
                <a:ea typeface="Lucida Sans Unicode"/>
              </a:rPr>
              <a:t> </a:t>
            </a:r>
            <a:r>
              <a:rPr lang="en-GB" sz="2000" b="1" i="1" dirty="0" smtClean="0">
                <a:solidFill>
                  <a:srgbClr val="262699"/>
                </a:solidFill>
                <a:latin typeface="Calibri"/>
                <a:ea typeface="Lucida Sans Unicode"/>
              </a:rPr>
              <a:t>„</a:t>
            </a:r>
            <a:r>
              <a:rPr lang="en-GB" sz="2000" b="1" i="1" dirty="0" err="1">
                <a:solidFill>
                  <a:srgbClr val="262699"/>
                </a:solidFill>
                <a:latin typeface="Calibri"/>
                <a:ea typeface="Lucida Sans Unicode"/>
              </a:rPr>
              <a:t>Příspěvek</a:t>
            </a:r>
            <a:r>
              <a:rPr lang="en-GB" sz="2000" b="1" i="1" dirty="0">
                <a:solidFill>
                  <a:srgbClr val="262699"/>
                </a:solidFill>
                <a:latin typeface="Calibri"/>
                <a:ea typeface="Lucida Sans Unicode"/>
              </a:rPr>
              <a:t> </a:t>
            </a:r>
            <a:r>
              <a:rPr lang="en-GB" sz="2000" b="1" i="1" dirty="0" err="1">
                <a:solidFill>
                  <a:srgbClr val="262699"/>
                </a:solidFill>
                <a:latin typeface="Calibri"/>
                <a:ea typeface="Lucida Sans Unicode"/>
              </a:rPr>
              <a:t>na</a:t>
            </a:r>
            <a:r>
              <a:rPr lang="en-GB" sz="2000" b="1" i="1" dirty="0">
                <a:solidFill>
                  <a:srgbClr val="262699"/>
                </a:solidFill>
                <a:latin typeface="Calibri"/>
                <a:ea typeface="Lucida Sans Unicode"/>
              </a:rPr>
              <a:t> </a:t>
            </a:r>
            <a:r>
              <a:rPr lang="en-GB" sz="2000" b="1" i="1" dirty="0" err="1">
                <a:solidFill>
                  <a:srgbClr val="262699"/>
                </a:solidFill>
                <a:latin typeface="Calibri"/>
                <a:ea typeface="Lucida Sans Unicode"/>
              </a:rPr>
              <a:t>péči</a:t>
            </a:r>
            <a:r>
              <a:rPr lang="en-GB" sz="2000" b="1" i="1" dirty="0" smtClean="0">
                <a:solidFill>
                  <a:srgbClr val="262699"/>
                </a:solidFill>
                <a:latin typeface="Calibri"/>
                <a:ea typeface="Lucida Sans Unicode"/>
              </a:rPr>
              <a:t>“</a:t>
            </a:r>
            <a:r>
              <a:rPr lang="cs-CZ" sz="2000" b="1" i="1" dirty="0" smtClean="0">
                <a:solidFill>
                  <a:srgbClr val="262699"/>
                </a:solidFill>
                <a:latin typeface="Calibri"/>
                <a:ea typeface="Lucida Sans Unicode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GB" sz="2000" b="1" i="1" dirty="0" smtClean="0">
                <a:solidFill>
                  <a:srgbClr val="262699"/>
                </a:solidFill>
                <a:latin typeface="Calibri"/>
                <a:ea typeface="Lucida Sans Unicode"/>
              </a:rPr>
              <a:t>v </a:t>
            </a:r>
            <a:r>
              <a:rPr lang="en-GB" sz="2000" b="1" i="1" dirty="0" err="1">
                <a:solidFill>
                  <a:srgbClr val="262699"/>
                </a:solidFill>
                <a:latin typeface="Calibri"/>
                <a:ea typeface="Lucida Sans Unicode"/>
              </a:rPr>
              <a:t>Poslanecké</a:t>
            </a:r>
            <a:r>
              <a:rPr lang="en-GB" sz="2000" b="1" i="1" dirty="0">
                <a:solidFill>
                  <a:srgbClr val="262699"/>
                </a:solidFill>
                <a:latin typeface="Calibri"/>
                <a:ea typeface="Lucida Sans Unicode"/>
              </a:rPr>
              <a:t> </a:t>
            </a:r>
            <a:r>
              <a:rPr lang="en-GB" sz="2000" b="1" i="1" dirty="0" err="1">
                <a:solidFill>
                  <a:srgbClr val="262699"/>
                </a:solidFill>
                <a:latin typeface="Calibri"/>
                <a:ea typeface="Lucida Sans Unicode"/>
              </a:rPr>
              <a:t>sněmovně</a:t>
            </a:r>
            <a:r>
              <a:rPr lang="en-GB" sz="2000" b="1" i="1" dirty="0">
                <a:solidFill>
                  <a:srgbClr val="262699"/>
                </a:solidFill>
                <a:latin typeface="Calibri"/>
                <a:ea typeface="Lucida Sans Unicode"/>
              </a:rPr>
              <a:t> </a:t>
            </a:r>
            <a:r>
              <a:rPr lang="en-GB" sz="2000" b="1" i="1" dirty="0" err="1">
                <a:solidFill>
                  <a:srgbClr val="262699"/>
                </a:solidFill>
                <a:latin typeface="Calibri"/>
                <a:ea typeface="Lucida Sans Unicode"/>
              </a:rPr>
              <a:t>Parlamentu</a:t>
            </a:r>
            <a:r>
              <a:rPr lang="en-GB" sz="2000" b="1" i="1" dirty="0">
                <a:solidFill>
                  <a:srgbClr val="262699"/>
                </a:solidFill>
                <a:latin typeface="Calibri"/>
                <a:ea typeface="Lucida Sans Unicode"/>
              </a:rPr>
              <a:t> ČR</a:t>
            </a:r>
          </a:p>
          <a:p>
            <a:pPr algn="ctr">
              <a:lnSpc>
                <a:spcPct val="100000"/>
              </a:lnSpc>
            </a:pPr>
            <a:r>
              <a:rPr lang="en-GB" sz="2000" b="1" i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 </a:t>
            </a:r>
            <a:r>
              <a:rPr lang="cs-CZ" sz="2000" b="1" i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25</a:t>
            </a:r>
            <a:r>
              <a:rPr lang="en-GB" sz="2000" b="1" i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.</a:t>
            </a:r>
            <a:r>
              <a:rPr lang="cs-CZ" sz="2000" b="1" i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2</a:t>
            </a:r>
            <a:r>
              <a:rPr lang="en-GB" sz="2000" b="1" i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.2015</a:t>
            </a:r>
            <a:endParaRPr dirty="0" smtClean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45" name="Picture 3"/>
          <p:cNvPicPr/>
          <p:nvPr/>
        </p:nvPicPr>
        <p:blipFill>
          <a:blip r:embed="rId4"/>
          <a:stretch/>
        </p:blipFill>
        <p:spPr>
          <a:xfrm>
            <a:off x="7391520" y="304920"/>
            <a:ext cx="1280880" cy="701280"/>
          </a:xfrm>
          <a:prstGeom prst="rect">
            <a:avLst/>
          </a:prstGeom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5013176"/>
            <a:ext cx="952500" cy="120015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2286000" y="241333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rgbClr val="003366"/>
                </a:solidFill>
              </a:rPr>
              <a:t>​</a:t>
            </a:r>
            <a:br>
              <a:rPr lang="cs-CZ" b="1" dirty="0">
                <a:solidFill>
                  <a:srgbClr val="003366"/>
                </a:solidFill>
              </a:rPr>
            </a:br>
            <a:r>
              <a:rPr lang="cs-CZ" b="1" dirty="0">
                <a:solidFill>
                  <a:srgbClr val="003366"/>
                </a:solidFill>
              </a:rPr>
              <a:t/>
            </a:r>
            <a:br>
              <a:rPr lang="cs-CZ" b="1" dirty="0">
                <a:solidFill>
                  <a:srgbClr val="003366"/>
                </a:solidFill>
              </a:rPr>
            </a:br>
            <a:r>
              <a:rPr lang="cs-CZ" b="1" dirty="0">
                <a:solidFill>
                  <a:srgbClr val="003366"/>
                </a:solidFill>
                <a:latin typeface="times new roman" panose="02020603050405020304" pitchFamily="18" charset="0"/>
              </a:rPr>
              <a:t/>
            </a:r>
            <a:br>
              <a:rPr lang="cs-CZ" b="1" dirty="0">
                <a:solidFill>
                  <a:srgbClr val="003366"/>
                </a:solidFill>
                <a:latin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043608" y="5690106"/>
            <a:ext cx="58882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dirty="0" smtClean="0">
                <a:solidFill>
                  <a:srgbClr val="003366"/>
                </a:solidFill>
                <a:latin typeface="times new roman" panose="02020603050405020304" pitchFamily="18" charset="0"/>
              </a:rPr>
              <a:t>Už </a:t>
            </a:r>
            <a:r>
              <a:rPr lang="cs-CZ" sz="1400" b="1" dirty="0">
                <a:solidFill>
                  <a:srgbClr val="003366"/>
                </a:solidFill>
                <a:latin typeface="times new roman" panose="02020603050405020304" pitchFamily="18" charset="0"/>
              </a:rPr>
              <a:t>25 let podporujeme lidi se zkušeností s </a:t>
            </a:r>
            <a:r>
              <a:rPr lang="cs-CZ" sz="1400" b="1" dirty="0" smtClean="0">
                <a:solidFill>
                  <a:srgbClr val="003366"/>
                </a:solidFill>
                <a:latin typeface="times new roman" panose="02020603050405020304" pitchFamily="18" charset="0"/>
              </a:rPr>
              <a:t>duševní nemocí spokojeně </a:t>
            </a:r>
            <a:r>
              <a:rPr lang="cs-CZ" sz="1400" b="1" dirty="0">
                <a:solidFill>
                  <a:srgbClr val="003366"/>
                </a:solidFill>
                <a:latin typeface="times new roman" panose="02020603050405020304" pitchFamily="18" charset="0"/>
              </a:rPr>
              <a:t>zvládat život a nalézat možnosti </a:t>
            </a:r>
            <a:r>
              <a:rPr lang="cs-CZ" sz="1400" b="1" dirty="0" smtClean="0">
                <a:solidFill>
                  <a:srgbClr val="003366"/>
                </a:solidFill>
                <a:latin typeface="times new roman" panose="02020603050405020304" pitchFamily="18" charset="0"/>
              </a:rPr>
              <a:t>seberealizace </a:t>
            </a:r>
            <a:r>
              <a:rPr lang="cs-CZ" sz="1400" b="1" dirty="0">
                <a:solidFill>
                  <a:srgbClr val="003366"/>
                </a:solidFill>
                <a:latin typeface="times new roman" panose="02020603050405020304" pitchFamily="18" charset="0"/>
              </a:rPr>
              <a:t>ve společnosti.</a:t>
            </a:r>
            <a:endParaRPr lang="cs-C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2699640" y="404640"/>
            <a:ext cx="5258160" cy="8380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1" strike="noStrike" dirty="0">
                <a:solidFill>
                  <a:srgbClr val="262699"/>
                </a:solidFill>
                <a:latin typeface="Calibri"/>
                <a:ea typeface="Lucida Sans Unicode"/>
              </a:rPr>
              <a:t>
</a:t>
            </a:r>
            <a:r>
              <a:rPr lang="cs-CZ" sz="44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Obsah presentace</a:t>
            </a:r>
            <a:r>
              <a:rPr lang="en-GB" sz="4400" b="1" strike="noStrike" dirty="0">
                <a:solidFill>
                  <a:srgbClr val="262699"/>
                </a:solidFill>
                <a:latin typeface="Calibri"/>
                <a:ea typeface="Lucida Sans Unicode"/>
              </a:rPr>
              <a:t>
</a:t>
            </a:r>
            <a:endParaRPr dirty="0"/>
          </a:p>
        </p:txBody>
      </p:sp>
      <p:sp>
        <p:nvSpPr>
          <p:cNvPr id="201" name="TextShape 2"/>
          <p:cNvSpPr txBox="1"/>
          <p:nvPr/>
        </p:nvSpPr>
        <p:spPr>
          <a:xfrm>
            <a:off x="323528" y="1628800"/>
            <a:ext cx="8424720" cy="388843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pPr>
              <a:buFont typeface="Arial"/>
              <a:buAutoNum type="arabicPeriod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Trochu statistiky</a:t>
            </a:r>
          </a:p>
          <a:p>
            <a:pPr>
              <a:buFont typeface="Arial"/>
              <a:buAutoNum type="arabicPeriod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Dopady (ne)přiznávání </a:t>
            </a:r>
            <a:r>
              <a:rPr lang="cs-CZ" sz="3200" dirty="0" err="1">
                <a:solidFill>
                  <a:srgbClr val="262699"/>
                </a:solidFill>
                <a:latin typeface="Calibri"/>
                <a:ea typeface="Lucida Sans Unicode"/>
              </a:rPr>
              <a:t>PnP</a:t>
            </a: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 lidem s duševním onemocněním</a:t>
            </a:r>
          </a:p>
          <a:p>
            <a:pPr>
              <a:buFont typeface="Arial"/>
              <a:buAutoNum type="arabicPeriod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Hodnocení jednotlivých oblastí</a:t>
            </a:r>
          </a:p>
          <a:p>
            <a:pPr>
              <a:buFont typeface="Arial"/>
              <a:buAutoNum type="arabicPeriod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Specifika u lidí se závažným duševním onemocněním </a:t>
            </a:r>
          </a:p>
          <a:p>
            <a:pPr>
              <a:buFont typeface="Arial"/>
              <a:buAutoNum type="arabicPeriod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Důvody chybného posuzování</a:t>
            </a:r>
          </a:p>
          <a:p>
            <a:pPr>
              <a:buFont typeface="Arial"/>
              <a:buAutoNum type="arabicPeriod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Možná řešení</a:t>
            </a:r>
          </a:p>
          <a:p>
            <a:pPr>
              <a:buFont typeface="Arial"/>
              <a:buAutoNum type="arabicPeriod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Závěr</a:t>
            </a:r>
            <a:endParaRPr sz="3200" dirty="0">
              <a:solidFill>
                <a:srgbClr val="262699"/>
              </a:solidFill>
              <a:latin typeface="Calibri"/>
              <a:ea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2699640" y="404640"/>
            <a:ext cx="5258160" cy="8380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cs-CZ" sz="44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Trochu statistiky</a:t>
            </a:r>
            <a:endParaRPr dirty="0"/>
          </a:p>
        </p:txBody>
      </p:sp>
      <p:sp>
        <p:nvSpPr>
          <p:cNvPr id="201" name="TextShape 2"/>
          <p:cNvSpPr txBox="1"/>
          <p:nvPr/>
        </p:nvSpPr>
        <p:spPr>
          <a:xfrm>
            <a:off x="323528" y="1412776"/>
            <a:ext cx="8424720" cy="525638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r>
              <a:rPr lang="cs-CZ" sz="2800" dirty="0">
                <a:solidFill>
                  <a:srgbClr val="262699"/>
                </a:solidFill>
                <a:latin typeface="Calibri"/>
                <a:ea typeface="Lucida Sans Unicode"/>
              </a:rPr>
              <a:t>Šetření v komunitních službách Fokus a AKS 2015</a:t>
            </a:r>
          </a:p>
          <a:p>
            <a:r>
              <a:rPr lang="cs-CZ" sz="2800" dirty="0">
                <a:solidFill>
                  <a:srgbClr val="262699"/>
                </a:solidFill>
                <a:latin typeface="Calibri"/>
                <a:ea typeface="Lucida Sans Unicode"/>
              </a:rPr>
              <a:t>Lidé se závažným duševním onemocněním – </a:t>
            </a:r>
            <a:r>
              <a:rPr lang="cs-CZ" sz="2800" dirty="0" err="1">
                <a:solidFill>
                  <a:srgbClr val="262699"/>
                </a:solidFill>
                <a:latin typeface="Calibri"/>
                <a:ea typeface="Lucida Sans Unicode"/>
              </a:rPr>
              <a:t>def.SMI</a:t>
            </a:r>
            <a:r>
              <a:rPr lang="cs-CZ" sz="2800" dirty="0">
                <a:solidFill>
                  <a:srgbClr val="262699"/>
                </a:solidFill>
                <a:latin typeface="Calibri"/>
                <a:ea typeface="Lucida Sans Unicode"/>
              </a:rPr>
              <a:t> 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(</a:t>
            </a:r>
            <a:r>
              <a:rPr lang="cs-CZ" sz="2400" dirty="0" err="1">
                <a:solidFill>
                  <a:srgbClr val="262699"/>
                </a:solidFill>
                <a:latin typeface="Calibri"/>
                <a:ea typeface="Lucida Sans Unicode"/>
              </a:rPr>
              <a:t>vtš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. 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p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sychotické onemocnění, min.2 roky </a:t>
            </a:r>
            <a:r>
              <a:rPr lang="cs-CZ" sz="2400" dirty="0" err="1">
                <a:solidFill>
                  <a:srgbClr val="262699"/>
                </a:solidFill>
                <a:latin typeface="Calibri"/>
                <a:ea typeface="Lucida Sans Unicode"/>
              </a:rPr>
              <a:t>psych.anamnéza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, vysoká míra </a:t>
            </a:r>
            <a:r>
              <a:rPr lang="cs-CZ" sz="2400" dirty="0" err="1">
                <a:solidFill>
                  <a:srgbClr val="262699"/>
                </a:solidFill>
                <a:latin typeface="Calibri"/>
                <a:ea typeface="Lucida Sans Unicode"/>
              </a:rPr>
              <a:t>fční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 nezpůsobilosti dle GAF)</a:t>
            </a:r>
          </a:p>
          <a:p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		III. st. pouze v případě komorbidit</a:t>
            </a:r>
          </a:p>
          <a:p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		vyšší míra závislosti </a:t>
            </a:r>
          </a:p>
          <a:p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		- ve službách s úhradou (CHB)</a:t>
            </a:r>
          </a:p>
          <a:p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		- s veřejným opatrovníkem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			 		nedošlo k zásadním změnám 						přechodem na hodnocení 						10 oblastí</a:t>
            </a:r>
            <a:endParaRPr sz="2400" dirty="0">
              <a:solidFill>
                <a:srgbClr val="262699"/>
              </a:solidFill>
              <a:latin typeface="Calibri"/>
              <a:ea typeface="Lucida Sans Unicode"/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7042"/>
              </p:ext>
            </p:extLst>
          </p:nvPr>
        </p:nvGraphicFramePr>
        <p:xfrm>
          <a:off x="395536" y="3356992"/>
          <a:ext cx="3528392" cy="2388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List" r:id="rId4" imgW="2476500" imgH="1676400" progId="Excel.Sheet.12">
                  <p:embed/>
                </p:oleObj>
              </mc:Choice>
              <mc:Fallback>
                <p:oleObj name="List" r:id="rId4" imgW="2476500" imgH="1676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536" y="3356992"/>
                        <a:ext cx="3528392" cy="2388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711361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40960" cy="1433512"/>
          </a:xfrm>
        </p:spPr>
        <p:txBody>
          <a:bodyPr/>
          <a:lstStyle/>
          <a:p>
            <a:pPr algn="ctr"/>
            <a:r>
              <a:rPr lang="cs-CZ" sz="44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Dopady</a:t>
            </a:r>
            <a:endParaRPr lang="cs-CZ" sz="4400" b="1" kern="1200" dirty="0">
              <a:solidFill>
                <a:srgbClr val="262699"/>
              </a:solidFill>
              <a:latin typeface="Calibri"/>
              <a:ea typeface="Lucida Sans Unicode"/>
              <a:cs typeface="+mn-cs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23528" y="2132856"/>
            <a:ext cx="84969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Na cílovou skupinu</a:t>
            </a:r>
          </a:p>
          <a:p>
            <a:pPr marL="0" lvl="1"/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Nižší možnost vybírat si služby - diskriminace</a:t>
            </a:r>
          </a:p>
          <a:p>
            <a:pPr marL="0" lvl="1"/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Zvyšuje se stres při tlaku na úhradu služby</a:t>
            </a:r>
          </a:p>
          <a:p>
            <a:pPr marL="0" lvl="1"/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„Druhotný“ dopad na pečující</a:t>
            </a:r>
            <a:endParaRPr lang="cs-CZ" sz="2800" dirty="0">
              <a:solidFill>
                <a:srgbClr val="262699"/>
              </a:solidFill>
              <a:latin typeface="Calibri"/>
              <a:ea typeface="Lucida Sans Unicode"/>
            </a:endParaRP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Na služby</a:t>
            </a:r>
          </a:p>
          <a:p>
            <a:pPr marL="0" lvl="1"/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Nižší příjmy  - z úhrad i dotací (krácení za nevybrání úhrady) = dvojí „trestání“</a:t>
            </a:r>
          </a:p>
          <a:p>
            <a:pPr marL="0" lvl="1"/>
            <a:endParaRPr lang="cs-CZ" sz="2800" dirty="0">
              <a:solidFill>
                <a:srgbClr val="FF0000"/>
              </a:solidFill>
              <a:latin typeface="Calibri"/>
              <a:ea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94979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560840" cy="936104"/>
          </a:xfrm>
        </p:spPr>
        <p:txBody>
          <a:bodyPr/>
          <a:lstStyle/>
          <a:p>
            <a:r>
              <a:rPr lang="cs-CZ" sz="4400" b="1" kern="1200" dirty="0" smtClean="0">
                <a:solidFill>
                  <a:srgbClr val="262699"/>
                </a:solidFill>
                <a:latin typeface="Calibri"/>
                <a:ea typeface="Lucida Sans Unicode"/>
                <a:cs typeface="+mn-cs"/>
              </a:rPr>
              <a:t>Hodnocení jednotlivých oblastí</a:t>
            </a:r>
            <a:endParaRPr lang="cs-CZ" sz="4400" b="1" kern="1200" dirty="0">
              <a:solidFill>
                <a:srgbClr val="262699"/>
              </a:solidFill>
              <a:latin typeface="Calibri"/>
              <a:ea typeface="Lucida Sans Unicode"/>
              <a:cs typeface="+mn-cs"/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262953"/>
              </p:ext>
            </p:extLst>
          </p:nvPr>
        </p:nvGraphicFramePr>
        <p:xfrm>
          <a:off x="251520" y="1916832"/>
          <a:ext cx="8634686" cy="3096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List" r:id="rId3" imgW="9324975" imgH="3343275" progId="Excel.Sheet.12">
                  <p:embed/>
                </p:oleObj>
              </mc:Choice>
              <mc:Fallback>
                <p:oleObj name="List" r:id="rId3" imgW="9324975" imgH="33432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916832"/>
                        <a:ext cx="8634686" cy="3096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63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9860" y="332656"/>
            <a:ext cx="8640960" cy="1152128"/>
          </a:xfrm>
        </p:spPr>
        <p:txBody>
          <a:bodyPr/>
          <a:lstStyle/>
          <a:p>
            <a:pPr algn="ctr"/>
            <a:r>
              <a:rPr lang="cs-CZ" sz="4400" b="1" dirty="0" smtClean="0">
                <a:solidFill>
                  <a:srgbClr val="262699"/>
                </a:solidFill>
                <a:latin typeface="Calibri"/>
                <a:ea typeface="Lucida Sans Unicode"/>
                <a:cs typeface="+mn-cs"/>
              </a:rPr>
              <a:t>Specifika u lidí se závažným duševním onemocněním</a:t>
            </a:r>
            <a:endParaRPr lang="cs-CZ" sz="4400" b="1" kern="1200" dirty="0">
              <a:solidFill>
                <a:srgbClr val="262699"/>
              </a:solidFill>
              <a:latin typeface="Calibri"/>
              <a:ea typeface="Lucida Sans Unicode"/>
              <a:cs typeface="+mn-cs"/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033390"/>
              </p:ext>
            </p:extLst>
          </p:nvPr>
        </p:nvGraphicFramePr>
        <p:xfrm>
          <a:off x="467544" y="1700808"/>
          <a:ext cx="8346408" cy="4464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List" r:id="rId3" imgW="9372600" imgH="4076700" progId="Excel.Sheet.12">
                  <p:embed/>
                </p:oleObj>
              </mc:Choice>
              <mc:Fallback>
                <p:oleObj name="List" r:id="rId3" imgW="9372600" imgH="4076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700808"/>
                        <a:ext cx="8346408" cy="4464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192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9860" y="332656"/>
            <a:ext cx="8640960" cy="1152128"/>
          </a:xfrm>
        </p:spPr>
        <p:txBody>
          <a:bodyPr/>
          <a:lstStyle/>
          <a:p>
            <a:pPr algn="ctr"/>
            <a:r>
              <a:rPr lang="cs-CZ" sz="4400" b="1" dirty="0" smtClean="0">
                <a:solidFill>
                  <a:srgbClr val="262699"/>
                </a:solidFill>
                <a:latin typeface="Calibri"/>
                <a:ea typeface="Lucida Sans Unicode"/>
                <a:cs typeface="+mn-cs"/>
              </a:rPr>
              <a:t>Specifika u lidí se závažným duševním onemocněním II.</a:t>
            </a:r>
            <a:endParaRPr lang="cs-CZ" sz="4400" b="1" kern="1200" dirty="0">
              <a:solidFill>
                <a:srgbClr val="262699"/>
              </a:solidFill>
              <a:latin typeface="Calibri"/>
              <a:ea typeface="Lucida Sans Unicode"/>
              <a:cs typeface="+mn-cs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253619"/>
              </p:ext>
            </p:extLst>
          </p:nvPr>
        </p:nvGraphicFramePr>
        <p:xfrm>
          <a:off x="322660" y="1700808"/>
          <a:ext cx="8641828" cy="4382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List" r:id="rId3" imgW="9372600" imgH="4448175" progId="Excel.Sheet.12">
                  <p:embed/>
                </p:oleObj>
              </mc:Choice>
              <mc:Fallback>
                <p:oleObj name="List" r:id="rId3" imgW="9372600" imgH="44481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2660" y="1700808"/>
                        <a:ext cx="8641828" cy="4382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80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9860" y="332656"/>
            <a:ext cx="8640960" cy="1152128"/>
          </a:xfrm>
        </p:spPr>
        <p:txBody>
          <a:bodyPr/>
          <a:lstStyle/>
          <a:p>
            <a:pPr algn="ctr"/>
            <a:r>
              <a:rPr lang="cs-CZ" sz="4400" b="1" dirty="0" smtClean="0">
                <a:solidFill>
                  <a:srgbClr val="262699"/>
                </a:solidFill>
                <a:latin typeface="Calibri"/>
                <a:ea typeface="Lucida Sans Unicode"/>
                <a:cs typeface="+mn-cs"/>
              </a:rPr>
              <a:t>Specifika u lidí se závažným duševním onemocněním III.</a:t>
            </a:r>
            <a:endParaRPr lang="cs-CZ" sz="4400" b="1" kern="1200" dirty="0">
              <a:solidFill>
                <a:srgbClr val="262699"/>
              </a:solidFill>
              <a:latin typeface="Calibri"/>
              <a:ea typeface="Lucida Sans Unicode"/>
              <a:cs typeface="+mn-cs"/>
            </a:endParaRP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005025"/>
              </p:ext>
            </p:extLst>
          </p:nvPr>
        </p:nvGraphicFramePr>
        <p:xfrm>
          <a:off x="514350" y="1628800"/>
          <a:ext cx="8115300" cy="441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List" r:id="rId3" imgW="8115300" imgH="5219700" progId="Excel.Sheet.12">
                  <p:embed/>
                </p:oleObj>
              </mc:Choice>
              <mc:Fallback>
                <p:oleObj name="List" r:id="rId3" imgW="8115300" imgH="5219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4350" y="1628800"/>
                        <a:ext cx="8115300" cy="441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80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40960" cy="1152128"/>
          </a:xfrm>
        </p:spPr>
        <p:txBody>
          <a:bodyPr/>
          <a:lstStyle/>
          <a:p>
            <a:pPr algn="ctr"/>
            <a:r>
              <a:rPr lang="cs-CZ" sz="44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Důvody chybného posouzení</a:t>
            </a:r>
            <a:endParaRPr lang="cs-CZ" sz="4400" b="1" kern="1200" dirty="0">
              <a:solidFill>
                <a:srgbClr val="262699"/>
              </a:solidFill>
              <a:latin typeface="Calibri"/>
              <a:ea typeface="Lucida Sans Unicode"/>
              <a:cs typeface="+mn-cs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23528" y="1700808"/>
            <a:ext cx="849694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Vlastní specifika onemocnění, velké výkyvy </a:t>
            </a:r>
            <a:r>
              <a:rPr lang="cs-CZ" sz="2800" dirty="0" err="1" smtClean="0">
                <a:solidFill>
                  <a:srgbClr val="262699"/>
                </a:solidFill>
                <a:latin typeface="Calibri"/>
                <a:ea typeface="Lucida Sans Unicode"/>
              </a:rPr>
              <a:t>zdr</a:t>
            </a:r>
            <a:r>
              <a:rPr lang="cs-CZ" sz="2800" dirty="0">
                <a:solidFill>
                  <a:srgbClr val="262699"/>
                </a:solidFill>
                <a:latin typeface="Calibri"/>
                <a:ea typeface="Lucida Sans Unicode"/>
              </a:rPr>
              <a:t>.</a:t>
            </a: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 stavu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Nízké znalosti a zkušenosti s lidmi s duševním onemocněním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Chybějící metodika pro posuzování osob s duševním onemocněním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Disimulace posuzovaných osob 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Není vyžadováno příp. bráno v úvahu odborné stanovisko pracovníků služeb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Samotná posuzovací škála, 10 oblastí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262699"/>
                </a:solidFill>
                <a:latin typeface="Calibri"/>
                <a:ea typeface="Lucida Sans Unicode"/>
              </a:rPr>
              <a:t>? Hlídání objemu vyplácených příspěvků?</a:t>
            </a:r>
          </a:p>
          <a:p>
            <a:pPr marL="0" lvl="1"/>
            <a:endParaRPr lang="cs-CZ" sz="2800" dirty="0">
              <a:solidFill>
                <a:srgbClr val="FF0000"/>
              </a:solidFill>
              <a:latin typeface="Calibri"/>
              <a:ea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318192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40960" cy="1008112"/>
          </a:xfrm>
        </p:spPr>
        <p:txBody>
          <a:bodyPr/>
          <a:lstStyle/>
          <a:p>
            <a:pPr algn="ctr"/>
            <a:r>
              <a:rPr lang="cs-CZ" sz="44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Možná řešení</a:t>
            </a:r>
            <a:endParaRPr lang="cs-CZ" sz="4400" b="1" kern="1200" dirty="0">
              <a:solidFill>
                <a:srgbClr val="262699"/>
              </a:solidFill>
              <a:latin typeface="Calibri"/>
              <a:ea typeface="Lucida Sans Unicode"/>
              <a:cs typeface="+mn-cs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23528" y="1556792"/>
            <a:ext cx="8496944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cs-CZ" sz="3200" dirty="0">
                <a:solidFill>
                  <a:srgbClr val="FF0000"/>
                </a:solidFill>
                <a:latin typeface="Calibri"/>
                <a:ea typeface="Lucida Sans Unicode"/>
              </a:rPr>
              <a:t>Var 1: </a:t>
            </a: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Důsledné vzdělávání posuzujících a změna </a:t>
            </a:r>
            <a:r>
              <a:rPr lang="cs-CZ" sz="3200" dirty="0" smtClean="0">
                <a:solidFill>
                  <a:srgbClr val="262699"/>
                </a:solidFill>
                <a:latin typeface="Calibri"/>
                <a:ea typeface="Lucida Sans Unicode"/>
              </a:rPr>
              <a:t>metodiky, zapojení lidí z praxe</a:t>
            </a:r>
          </a:p>
          <a:p>
            <a:pPr marL="0" lvl="1"/>
            <a:endParaRPr lang="cs-CZ" sz="1050" dirty="0">
              <a:solidFill>
                <a:srgbClr val="262699"/>
              </a:solidFill>
              <a:latin typeface="Calibri"/>
              <a:ea typeface="Lucida Sans Unicode"/>
            </a:endParaRPr>
          </a:p>
          <a:p>
            <a:r>
              <a:rPr lang="cs-CZ" sz="3200" dirty="0">
                <a:solidFill>
                  <a:srgbClr val="FF0000"/>
                </a:solidFill>
                <a:latin typeface="Calibri"/>
                <a:ea typeface="Lucida Sans Unicode"/>
              </a:rPr>
              <a:t>Var.2: </a:t>
            </a: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Posuzování podle specifické škály – např. </a:t>
            </a:r>
            <a:r>
              <a:rPr lang="cs-CZ" sz="3200" dirty="0" smtClean="0">
                <a:solidFill>
                  <a:srgbClr val="262699"/>
                </a:solidFill>
                <a:latin typeface="Calibri"/>
                <a:ea typeface="Lucida Sans Unicode"/>
              </a:rPr>
              <a:t>GAF 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(klinický 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nástroj pro celkové posouzení aktuální úrovně </a:t>
            </a:r>
            <a:r>
              <a:rPr lang="cs-CZ" sz="2400" dirty="0">
                <a:solidFill>
                  <a:srgbClr val="262699"/>
                </a:solidFill>
                <a:latin typeface="Calibri"/>
                <a:ea typeface="Lucida Sans Unicode"/>
              </a:rPr>
              <a:t>zneschopnění) </a:t>
            </a:r>
          </a:p>
          <a:p>
            <a:pPr marL="0" lvl="1"/>
            <a:endParaRPr lang="cs-CZ" sz="1400" dirty="0">
              <a:solidFill>
                <a:srgbClr val="262699"/>
              </a:solidFill>
              <a:latin typeface="Calibri"/>
              <a:ea typeface="Lucida Sans Unicode"/>
            </a:endParaRPr>
          </a:p>
          <a:p>
            <a:pPr marL="0" lvl="1"/>
            <a:r>
              <a:rPr lang="cs-CZ" sz="3200" dirty="0">
                <a:solidFill>
                  <a:srgbClr val="FF0000"/>
                </a:solidFill>
                <a:latin typeface="Calibri"/>
                <a:ea typeface="Lucida Sans Unicode"/>
              </a:rPr>
              <a:t>Var.3: </a:t>
            </a: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Vyjmout lidi s duševním onemocněním z posuzování a zrušit úhrady ve službách</a:t>
            </a:r>
          </a:p>
          <a:p>
            <a:pPr lvl="2" indent="-457200">
              <a:buFont typeface="Wingdings" panose="05000000000000000000" pitchFamily="2" charset="2"/>
              <a:buChar char="Ø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snížení zátěže cílové skupiny</a:t>
            </a:r>
          </a:p>
          <a:p>
            <a:pPr lvl="2" indent="-457200">
              <a:buFont typeface="Wingdings" panose="05000000000000000000" pitchFamily="2" charset="2"/>
              <a:buChar char="Ø"/>
            </a:pPr>
            <a:r>
              <a:rPr lang="cs-CZ" sz="3200" dirty="0">
                <a:solidFill>
                  <a:srgbClr val="262699"/>
                </a:solidFill>
                <a:latin typeface="Calibri"/>
                <a:ea typeface="Lucida Sans Unicode"/>
              </a:rPr>
              <a:t>Zvýšení diskriminace cílové skupiny</a:t>
            </a:r>
            <a:endParaRPr lang="cs-CZ" sz="3200" dirty="0">
              <a:solidFill>
                <a:srgbClr val="262699"/>
              </a:solidFill>
              <a:latin typeface="Calibri"/>
              <a:ea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347303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675" y="908720"/>
            <a:ext cx="8640960" cy="1433512"/>
          </a:xfrm>
        </p:spPr>
        <p:txBody>
          <a:bodyPr/>
          <a:lstStyle/>
          <a:p>
            <a:pPr algn="ctr"/>
            <a:r>
              <a:rPr lang="cs-CZ" sz="36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>Děkuji za pozornost</a:t>
            </a:r>
            <a:br>
              <a:rPr lang="cs-CZ" sz="36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</a:br>
            <a:r>
              <a:rPr lang="cs-CZ" sz="36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  <a:t/>
            </a:r>
            <a:br>
              <a:rPr lang="cs-CZ" sz="3600" b="1" strike="noStrike" dirty="0" smtClean="0">
                <a:solidFill>
                  <a:srgbClr val="262699"/>
                </a:solidFill>
                <a:latin typeface="Calibri"/>
                <a:ea typeface="Lucida Sans Unicode"/>
              </a:rPr>
            </a:br>
            <a:r>
              <a:rPr lang="cs-CZ" sz="3600" b="1" dirty="0" smtClean="0">
                <a:solidFill>
                  <a:srgbClr val="262699"/>
                </a:solidFill>
                <a:latin typeface="Calibri"/>
                <a:ea typeface="Lucida Sans Unicode"/>
              </a:rPr>
              <a:t>novak@fokus-praha.cz</a:t>
            </a:r>
            <a:endParaRPr lang="cs-CZ" sz="3600" b="1" kern="1200" dirty="0">
              <a:solidFill>
                <a:srgbClr val="262699"/>
              </a:solidFill>
              <a:latin typeface="Calibri"/>
              <a:ea typeface="Lucida Sans Unicode"/>
              <a:cs typeface="+mn-cs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23528" y="2564904"/>
            <a:ext cx="8496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cs-CZ" sz="2200" dirty="0" smtClean="0">
                <a:solidFill>
                  <a:srgbClr val="262699"/>
                </a:solidFill>
                <a:latin typeface="Calibri"/>
                <a:ea typeface="Lucida Sans Unicode"/>
              </a:rPr>
              <a:t>Zdroje: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200" i="1" dirty="0" smtClean="0">
                <a:solidFill>
                  <a:srgbClr val="262699"/>
                </a:solidFill>
                <a:latin typeface="Calibri"/>
                <a:ea typeface="Lucida Sans Unicode"/>
              </a:rPr>
              <a:t>Výstupy projektu Podpora transformace pobytových sociálních služeb, 2012, TRASS, MPSV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cs-CZ" sz="2200" i="1" dirty="0">
                <a:solidFill>
                  <a:srgbClr val="262699"/>
                </a:solidFill>
                <a:latin typeface="Calibri"/>
                <a:ea typeface="Lucida Sans Unicode"/>
              </a:rPr>
              <a:t>Šetření v komunitních službách Fokus a AKS, 2015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fr-FR" sz="2200" i="1" dirty="0">
                <a:solidFill>
                  <a:srgbClr val="262699"/>
                </a:solidFill>
                <a:latin typeface="Calibri"/>
                <a:ea typeface="Lucida Sans Unicode"/>
              </a:rPr>
              <a:t>Anthony, W. et al. 2002. </a:t>
            </a:r>
            <a:r>
              <a:rPr lang="fr-FR" sz="2200" i="1" dirty="0">
                <a:solidFill>
                  <a:srgbClr val="262699"/>
                </a:solidFill>
                <a:latin typeface="Calibri"/>
                <a:ea typeface="Lucida Sans Unicode"/>
              </a:rPr>
              <a:t>Psychiatric rehabilitation Second Edition.Boston </a:t>
            </a:r>
            <a:r>
              <a:rPr lang="fr-FR" sz="2200" i="1" dirty="0" smtClean="0">
                <a:solidFill>
                  <a:srgbClr val="262699"/>
                </a:solidFill>
                <a:latin typeface="Calibri"/>
                <a:ea typeface="Lucida Sans Unicode"/>
              </a:rPr>
              <a:t>University</a:t>
            </a:r>
            <a:endParaRPr lang="cs-CZ" sz="2200" i="1" dirty="0">
              <a:solidFill>
                <a:srgbClr val="262699"/>
              </a:solidFill>
              <a:latin typeface="Calibri"/>
              <a:ea typeface="Lucida Sans Unicode"/>
            </a:endParaRP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rgbClr val="262699"/>
                </a:solidFill>
                <a:latin typeface="Calibri"/>
                <a:ea typeface="Lucida Sans Unicode"/>
              </a:rPr>
              <a:t>Ruggeri, M. et al. 2000. Definition and prevalence of severe and persistent mental illness. </a:t>
            </a:r>
            <a:r>
              <a:rPr lang="en-US" sz="2200" i="1" dirty="0">
                <a:solidFill>
                  <a:srgbClr val="262699"/>
                </a:solidFill>
                <a:latin typeface="Calibri"/>
                <a:ea typeface="Lucida Sans Unicode"/>
              </a:rPr>
              <a:t>The British Journal of </a:t>
            </a:r>
            <a:r>
              <a:rPr lang="en-US" sz="2200" i="1" dirty="0" smtClean="0">
                <a:solidFill>
                  <a:srgbClr val="262699"/>
                </a:solidFill>
                <a:latin typeface="Calibri"/>
                <a:ea typeface="Lucida Sans Unicode"/>
              </a:rPr>
              <a:t>Psychiatry</a:t>
            </a:r>
            <a:endParaRPr lang="cs-CZ" sz="2200" i="1" dirty="0">
              <a:solidFill>
                <a:srgbClr val="262699"/>
              </a:solidFill>
              <a:latin typeface="Calibri"/>
              <a:ea typeface="Lucida Sans Unicode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209" y="5365671"/>
            <a:ext cx="95726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3291209" y="5517232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/>
            <a:r>
              <a:rPr lang="cs-CZ" sz="1400" b="1" dirty="0">
                <a:solidFill>
                  <a:srgbClr val="003366"/>
                </a:solidFill>
                <a:latin typeface="times new roman" panose="02020603050405020304" pitchFamily="18" charset="0"/>
              </a:rPr>
              <a:t>Už 25 let podporujeme lidi se zkušeností s duševní nemocí spokojeně zvládat život a nalézat možnosti seberealizace ve společnosti.</a:t>
            </a:r>
            <a:endParaRPr lang="cs-CZ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66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381</Words>
  <Application>Microsoft Office PowerPoint</Application>
  <PresentationFormat>Předvádění na obrazovce (4:3)</PresentationFormat>
  <Paragraphs>64</Paragraphs>
  <Slides>11</Slides>
  <Notes>3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3" baseType="lpstr">
      <vt:lpstr>Office Theme</vt:lpstr>
      <vt:lpstr>Microsoft Excel Worksheet</vt:lpstr>
      <vt:lpstr>Prezentace aplikace PowerPoint</vt:lpstr>
      <vt:lpstr>Prezentace aplikace PowerPoint</vt:lpstr>
      <vt:lpstr>Prezentace aplikace PowerPoint</vt:lpstr>
      <vt:lpstr>Dopady</vt:lpstr>
      <vt:lpstr>Hodnocení jednotlivých oblastí</vt:lpstr>
      <vt:lpstr>Specifika u lidí se závažným duševním onemocněním</vt:lpstr>
      <vt:lpstr>Specifika u lidí se závažným duševním onemocněním II.</vt:lpstr>
      <vt:lpstr>Specifika u lidí se závažným duševním onemocněním III.</vt:lpstr>
      <vt:lpstr>Důvody chybného posouzení</vt:lpstr>
      <vt:lpstr>Možná řešení</vt:lpstr>
      <vt:lpstr>Děkuji za pozornost  novak@fokus-praha.cz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muzik</dc:creator>
  <cp:lastModifiedBy>novak</cp:lastModifiedBy>
  <cp:revision>66</cp:revision>
  <dcterms:modified xsi:type="dcterms:W3CDTF">2015-02-25T06:20:17Z</dcterms:modified>
</cp:coreProperties>
</file>