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2" r:id="rId3"/>
    <p:sldId id="257" r:id="rId4"/>
    <p:sldId id="258" r:id="rId5"/>
    <p:sldId id="260" r:id="rId6"/>
    <p:sldId id="259" r:id="rId7"/>
    <p:sldId id="261" r:id="rId8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7" d="100"/>
          <a:sy n="67" d="100"/>
        </p:scale>
        <p:origin x="85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 smtClean="0"/>
              <a:t>Kliknutím lze upravit styl předlohy.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DBA5D1-3F52-499E-9D80-F36D5D021D7C}" type="datetimeFigureOut">
              <a:rPr lang="cs-CZ" smtClean="0"/>
              <a:t>25. 2. 2015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9ED2C3-D371-49B2-AB0B-6C703AAAF71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00115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DBA5D1-3F52-499E-9D80-F36D5D021D7C}" type="datetimeFigureOut">
              <a:rPr lang="cs-CZ" smtClean="0"/>
              <a:t>25. 2. 2015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9ED2C3-D371-49B2-AB0B-6C703AAAF71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97713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DBA5D1-3F52-499E-9D80-F36D5D021D7C}" type="datetimeFigureOut">
              <a:rPr lang="cs-CZ" smtClean="0"/>
              <a:t>25. 2. 2015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9ED2C3-D371-49B2-AB0B-6C703AAAF71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096852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DBA5D1-3F52-499E-9D80-F36D5D021D7C}" type="datetimeFigureOut">
              <a:rPr lang="cs-CZ" smtClean="0"/>
              <a:t>25. 2. 2015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9ED2C3-D371-49B2-AB0B-6C703AAAF71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40761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DBA5D1-3F52-499E-9D80-F36D5D021D7C}" type="datetimeFigureOut">
              <a:rPr lang="cs-CZ" smtClean="0"/>
              <a:t>25. 2. 2015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9ED2C3-D371-49B2-AB0B-6C703AAAF71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17069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DBA5D1-3F52-499E-9D80-F36D5D021D7C}" type="datetimeFigureOut">
              <a:rPr lang="cs-CZ" smtClean="0"/>
              <a:t>25. 2. 2015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9ED2C3-D371-49B2-AB0B-6C703AAAF71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763377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DBA5D1-3F52-499E-9D80-F36D5D021D7C}" type="datetimeFigureOut">
              <a:rPr lang="cs-CZ" smtClean="0"/>
              <a:t>25. 2. 2015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9ED2C3-D371-49B2-AB0B-6C703AAAF71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524361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DBA5D1-3F52-499E-9D80-F36D5D021D7C}" type="datetimeFigureOut">
              <a:rPr lang="cs-CZ" smtClean="0"/>
              <a:t>25. 2. 2015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9ED2C3-D371-49B2-AB0B-6C703AAAF71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866208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DBA5D1-3F52-499E-9D80-F36D5D021D7C}" type="datetimeFigureOut">
              <a:rPr lang="cs-CZ" smtClean="0"/>
              <a:t>25. 2. 2015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9ED2C3-D371-49B2-AB0B-6C703AAAF71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71981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DBA5D1-3F52-499E-9D80-F36D5D021D7C}" type="datetimeFigureOut">
              <a:rPr lang="cs-CZ" smtClean="0"/>
              <a:t>25. 2. 2015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9ED2C3-D371-49B2-AB0B-6C703AAAF71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253075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DBA5D1-3F52-499E-9D80-F36D5D021D7C}" type="datetimeFigureOut">
              <a:rPr lang="cs-CZ" smtClean="0"/>
              <a:t>25. 2. 2015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9ED2C3-D371-49B2-AB0B-6C703AAAF71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017148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DBA5D1-3F52-499E-9D80-F36D5D021D7C}" type="datetimeFigureOut">
              <a:rPr lang="cs-CZ" smtClean="0"/>
              <a:t>25. 2. 2015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9ED2C3-D371-49B2-AB0B-6C703AAAF71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285766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cs-CZ" sz="13800" b="1" dirty="0" smtClean="0"/>
              <a:t>PNP</a:t>
            </a:r>
            <a:endParaRPr lang="cs-CZ" sz="13800" b="1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cs-CZ" dirty="0" smtClean="0"/>
              <a:t>Střípky z minulosti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008323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cs-CZ"/>
          </a:p>
        </p:txBody>
      </p:sp>
      <p:graphicFrame>
        <p:nvGraphicFramePr>
          <p:cNvPr id="5" name="Objek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75254061"/>
              </p:ext>
            </p:extLst>
          </p:nvPr>
        </p:nvGraphicFramePr>
        <p:xfrm>
          <a:off x="5553075" y="821994"/>
          <a:ext cx="1085850" cy="156296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8" name="Picture" r:id="rId3" imgW="627473" imgH="906859" progId="Word.Picture.8">
                  <p:embed/>
                </p:oleObj>
              </mc:Choice>
              <mc:Fallback>
                <p:oleObj name="Picture" r:id="rId3" imgW="627473" imgH="906859" progId="Word.Picture.8">
                  <p:embed/>
                  <p:pic>
                    <p:nvPicPr>
                      <p:cNvPr id="0" name="Objekt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53075" y="821994"/>
                        <a:ext cx="1085850" cy="1562966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0" y="2384960"/>
            <a:ext cx="12192000" cy="15081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s-CZ" altLang="zh-CN" sz="4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na seminář</a:t>
            </a:r>
            <a:endParaRPr kumimoji="0" lang="cs-CZ" altLang="zh-CN" sz="4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s-CZ" altLang="zh-CN" sz="4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„Příspěvek na péči“</a:t>
            </a:r>
            <a:r>
              <a:rPr kumimoji="0" lang="cs-CZ" altLang="zh-CN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endParaRPr kumimoji="0" lang="cs-CZ" altLang="zh-CN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12690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Idea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Hnutí Independent </a:t>
            </a:r>
            <a:r>
              <a:rPr lang="cs-CZ" dirty="0" err="1" smtClean="0"/>
              <a:t>living</a:t>
            </a:r>
            <a:r>
              <a:rPr lang="cs-CZ" dirty="0" smtClean="0"/>
              <a:t> – US 60 léta </a:t>
            </a:r>
          </a:p>
          <a:p>
            <a:pPr lvl="1">
              <a:lnSpc>
                <a:spcPct val="150000"/>
              </a:lnSpc>
            </a:pPr>
            <a:r>
              <a:rPr lang="cs-CZ" dirty="0" smtClean="0"/>
              <a:t>Posílení samostatnosti v rozhodování o sobě sama</a:t>
            </a:r>
          </a:p>
          <a:p>
            <a:pPr lvl="1">
              <a:lnSpc>
                <a:spcPct val="150000"/>
              </a:lnSpc>
            </a:pPr>
            <a:r>
              <a:rPr lang="cs-CZ" dirty="0" smtClean="0"/>
              <a:t>Zaměřeno především na lidi s handicapem závislé na pomoci druhé osoby, kteří zaměstnávali své personální asistenty</a:t>
            </a:r>
          </a:p>
          <a:p>
            <a:pPr lvl="1">
              <a:lnSpc>
                <a:spcPct val="150000"/>
              </a:lnSpc>
            </a:pPr>
            <a:r>
              <a:rPr lang="cs-CZ" dirty="0" smtClean="0"/>
              <a:t>V ČR v 90 letech významný vliv holandských partnerů, kteří sem myšlenky IL přinášeli</a:t>
            </a:r>
          </a:p>
          <a:p>
            <a:pPr lvl="1">
              <a:lnSpc>
                <a:spcPct val="150000"/>
              </a:lnSpc>
            </a:pPr>
            <a:r>
              <a:rPr lang="cs-CZ" dirty="0" smtClean="0"/>
              <a:t>Jana Hrdá, Zdenka Hanáková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277219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Původní idea PNP v zákoně o sociálních službách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Nárok </a:t>
            </a:r>
            <a:r>
              <a:rPr lang="cs-CZ" dirty="0"/>
              <a:t>na příspěvek bude odvozován od systému individuálního posuzování osob. Výše příspěvku je stanovena diferencovaně jednak na základě věku posuzované </a:t>
            </a:r>
            <a:r>
              <a:rPr lang="cs-CZ" dirty="0" smtClean="0"/>
              <a:t>osoby </a:t>
            </a:r>
            <a:r>
              <a:rPr lang="cs-CZ" dirty="0"/>
              <a:t>a dále z hlediska míry závislosti </a:t>
            </a:r>
            <a:r>
              <a:rPr lang="cs-CZ" dirty="0" smtClean="0"/>
              <a:t>osoby v nepříznivé sociální situaci na pomoci jiné osoby. </a:t>
            </a:r>
          </a:p>
          <a:p>
            <a:r>
              <a:rPr lang="cs-CZ" dirty="0" smtClean="0"/>
              <a:t>Účelem příspěvku na péči je přispět osobám, které jsou pro svou nepříznivou sociální situaci závislé na pomoci jiné osoby, na zajištění potřebné pomoci </a:t>
            </a:r>
            <a:r>
              <a:rPr lang="cs-CZ" dirty="0" smtClean="0">
                <a:solidFill>
                  <a:srgbClr val="FF0000"/>
                </a:solidFill>
              </a:rPr>
              <a:t>zejména prostřednictvím služeb sociální péče</a:t>
            </a:r>
            <a:r>
              <a:rPr lang="cs-CZ" dirty="0" smtClean="0"/>
              <a:t>. </a:t>
            </a:r>
          </a:p>
          <a:p>
            <a:r>
              <a:rPr lang="cs-CZ" dirty="0" smtClean="0"/>
              <a:t>Příspěvek </a:t>
            </a:r>
            <a:r>
              <a:rPr lang="cs-CZ" dirty="0"/>
              <a:t>na péči bude poskytován všem oprávněným osobám </a:t>
            </a:r>
            <a:r>
              <a:rPr lang="cs-CZ" dirty="0">
                <a:solidFill>
                  <a:srgbClr val="FF0000"/>
                </a:solidFill>
              </a:rPr>
              <a:t>bez ohledu na to, zda je jim pomoc zajišťována s využitím přirozených zdrojů, zejména rodiny,  nebo poskytovatelem sociálních služeb</a:t>
            </a:r>
            <a:r>
              <a:rPr lang="cs-CZ" dirty="0"/>
              <a:t>.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02180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… k posuzování závislosti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dirty="0" smtClean="0"/>
              <a:t>Základním pohledem na posuzovaného žadatele o PNP má být odpověď na otázku, zda dané činnosti </a:t>
            </a:r>
          </a:p>
          <a:p>
            <a:pPr lvl="1"/>
            <a:endParaRPr lang="cs-CZ" dirty="0" smtClean="0"/>
          </a:p>
          <a:p>
            <a:pPr lvl="1"/>
            <a:r>
              <a:rPr lang="cs-CZ" dirty="0" smtClean="0"/>
              <a:t>zvládá sám</a:t>
            </a:r>
          </a:p>
          <a:p>
            <a:pPr lvl="1"/>
            <a:r>
              <a:rPr lang="cs-CZ" dirty="0">
                <a:solidFill>
                  <a:srgbClr val="FF0000"/>
                </a:solidFill>
              </a:rPr>
              <a:t>z</a:t>
            </a:r>
            <a:r>
              <a:rPr lang="cs-CZ" dirty="0" smtClean="0">
                <a:solidFill>
                  <a:srgbClr val="FF0000"/>
                </a:solidFill>
              </a:rPr>
              <a:t>vládá s pomocí</a:t>
            </a:r>
          </a:p>
          <a:p>
            <a:pPr lvl="1"/>
            <a:r>
              <a:rPr lang="cs-CZ" dirty="0" smtClean="0">
                <a:solidFill>
                  <a:srgbClr val="FF0000"/>
                </a:solidFill>
              </a:rPr>
              <a:t>zvládá s dohledem </a:t>
            </a:r>
          </a:p>
          <a:p>
            <a:pPr lvl="1"/>
            <a:r>
              <a:rPr lang="cs-CZ" dirty="0">
                <a:solidFill>
                  <a:srgbClr val="FF0000"/>
                </a:solidFill>
              </a:rPr>
              <a:t>n</a:t>
            </a:r>
            <a:r>
              <a:rPr lang="cs-CZ" dirty="0" smtClean="0">
                <a:solidFill>
                  <a:srgbClr val="FF0000"/>
                </a:solidFill>
              </a:rPr>
              <a:t>ezvládá </a:t>
            </a:r>
          </a:p>
          <a:p>
            <a:pPr marL="457200" lvl="1" indent="0">
              <a:buNone/>
            </a:pPr>
            <a:endParaRPr lang="cs-CZ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7890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838200" y="385763"/>
            <a:ext cx="10515600" cy="5791200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cs-CZ" sz="4400" dirty="0">
                <a:latin typeface="+mj-lt"/>
                <a:ea typeface="+mj-ea"/>
                <a:cs typeface="+mj-cs"/>
              </a:rPr>
              <a:t>Jaká má být pomoc?  </a:t>
            </a:r>
          </a:p>
          <a:p>
            <a:pPr lvl="0"/>
            <a:r>
              <a:rPr lang="cs-CZ" dirty="0" smtClean="0"/>
              <a:t>dostupná </a:t>
            </a:r>
            <a:r>
              <a:rPr lang="cs-CZ" dirty="0"/>
              <a:t>- z hlediska typu pomoci, územní dostupnosti, informační dostupnosti a v neposlední řadě také z hlediska ekonomického,</a:t>
            </a:r>
          </a:p>
          <a:p>
            <a:pPr lvl="0"/>
            <a:r>
              <a:rPr lang="cs-CZ" dirty="0"/>
              <a:t>efektivní – bude uzpůsobena tak, aby vyhovovala potřebě člověka a nikoliv „potřebám“ systému,</a:t>
            </a:r>
          </a:p>
          <a:p>
            <a:pPr lvl="0"/>
            <a:r>
              <a:rPr lang="cs-CZ" dirty="0"/>
              <a:t>kvalitní – bude zabezpečována způsobem a v rozsahu, který odpovídá současnému poznání a možnostem společnosti,</a:t>
            </a:r>
          </a:p>
          <a:p>
            <a:pPr lvl="0"/>
            <a:r>
              <a:rPr lang="cs-CZ" dirty="0"/>
              <a:t>bezpečná – bude zabezpečována tak, aby neomezovala oprávněná práva a zájmy osob,</a:t>
            </a:r>
          </a:p>
          <a:p>
            <a:pPr lvl="0"/>
            <a:r>
              <a:rPr lang="cs-CZ" dirty="0"/>
              <a:t>hospodárná – bude zabezpečována tak, aby veřejné i osobní výdaje používané na poskytnutí pomoci v maximálně možné míře pokrývaly objektivizovaný rozsah potřeb. 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631656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752475" y="754063"/>
            <a:ext cx="10515600" cy="4351338"/>
          </a:xfrm>
        </p:spPr>
        <p:txBody>
          <a:bodyPr/>
          <a:lstStyle/>
          <a:p>
            <a:endParaRPr lang="cs-CZ" dirty="0" smtClean="0"/>
          </a:p>
          <a:p>
            <a:endParaRPr lang="cs-CZ" dirty="0"/>
          </a:p>
          <a:p>
            <a:pPr marL="0" indent="0" algn="ctr">
              <a:buNone/>
            </a:pPr>
            <a:r>
              <a:rPr lang="cs-CZ" sz="7200" b="1" i="1" dirty="0" smtClean="0"/>
              <a:t>Děkuji za pozornost!</a:t>
            </a:r>
            <a:endParaRPr lang="cs-CZ" sz="7200" b="1" i="1" dirty="0"/>
          </a:p>
        </p:txBody>
      </p:sp>
    </p:spTree>
    <p:extLst>
      <p:ext uri="{BB962C8B-B14F-4D97-AF65-F5344CB8AC3E}">
        <p14:creationId xmlns:p14="http://schemas.microsoft.com/office/powerpoint/2010/main" val="2447423966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142</Words>
  <Application>Microsoft Office PowerPoint</Application>
  <PresentationFormat>Širokoúhlá obrazovka</PresentationFormat>
  <Paragraphs>30</Paragraphs>
  <Slides>7</Slides>
  <Notes>0</Notes>
  <HiddenSlides>0</HiddenSlides>
  <MMClips>0</MMClips>
  <ScaleCrop>false</ScaleCrop>
  <HeadingPairs>
    <vt:vector size="8" baseType="variant">
      <vt:variant>
        <vt:lpstr>Použitá písma</vt:lpstr>
      </vt:variant>
      <vt:variant>
        <vt:i4>5</vt:i4>
      </vt:variant>
      <vt:variant>
        <vt:lpstr>Motiv</vt:lpstr>
      </vt:variant>
      <vt:variant>
        <vt:i4>1</vt:i4>
      </vt:variant>
      <vt:variant>
        <vt:lpstr>Vložené servery OLE</vt:lpstr>
      </vt:variant>
      <vt:variant>
        <vt:i4>1</vt:i4>
      </vt:variant>
      <vt:variant>
        <vt:lpstr>Nadpisy snímků</vt:lpstr>
      </vt:variant>
      <vt:variant>
        <vt:i4>7</vt:i4>
      </vt:variant>
    </vt:vector>
  </HeadingPairs>
  <TitlesOfParts>
    <vt:vector size="14" baseType="lpstr">
      <vt:lpstr>SimSun</vt:lpstr>
      <vt:lpstr>Arial</vt:lpstr>
      <vt:lpstr>Calibri</vt:lpstr>
      <vt:lpstr>Calibri Light</vt:lpstr>
      <vt:lpstr>Times New Roman</vt:lpstr>
      <vt:lpstr>Motiv Office</vt:lpstr>
      <vt:lpstr>Microsoft Word Picture</vt:lpstr>
      <vt:lpstr>PNP</vt:lpstr>
      <vt:lpstr>Prezentace aplikace PowerPoint</vt:lpstr>
      <vt:lpstr>Idea</vt:lpstr>
      <vt:lpstr>Původní idea PNP v zákoně o sociálních službách</vt:lpstr>
      <vt:lpstr>… k posuzování závislosti</vt:lpstr>
      <vt:lpstr>Prezentace aplikace PowerPoint</vt:lpstr>
      <vt:lpstr>Prezentace aplikace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PNP</dc:title>
  <dc:creator>Petr Hanuš</dc:creator>
  <cp:lastModifiedBy>Petr Hanuš</cp:lastModifiedBy>
  <cp:revision>5</cp:revision>
  <dcterms:created xsi:type="dcterms:W3CDTF">2015-02-24T18:34:09Z</dcterms:created>
  <dcterms:modified xsi:type="dcterms:W3CDTF">2015-02-25T08:41:38Z</dcterms:modified>
</cp:coreProperties>
</file>