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1" r:id="rId8"/>
    <p:sldId id="262" r:id="rId9"/>
    <p:sldId id="263" r:id="rId10"/>
    <p:sldId id="269" r:id="rId11"/>
    <p:sldId id="264" r:id="rId12"/>
    <p:sldId id="265" r:id="rId13"/>
    <p:sldId id="267" r:id="rId14"/>
    <p:sldId id="266" r:id="rId15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FF6699"/>
    <a:srgbClr val="FFFF00"/>
    <a:srgbClr val="CC0000"/>
    <a:srgbClr val="9999FF"/>
    <a:srgbClr val="66FF33"/>
    <a:srgbClr val="FF9999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7A6EF7-E1DE-459A-8758-4CDD1AA7F22F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A50FB7-4771-485A-BA2A-DFAC8000DA08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A4933C-4532-4B97-8560-DA0A031140ED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3330D-01CB-4F88-84A3-BEF1D3B9B270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92704A-95AB-4DD8-A226-4DF6DA512221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72C01B-F073-4772-BCE3-C242C27CABD7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536113-D110-42FF-96EC-CC7D5BCB9D06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A313C5-AF5F-4755-BCE3-8B94F50796DC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967BEC-1133-47C2-BF7E-B7A1FC595319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491ECD-A4FF-47C1-B702-85BC26BF845F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65786-94C9-46C2-83DC-3D0DA2AF269F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6C4FE42-E72D-4630-A799-632714FC04E2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Nadpis, obsah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FDBE0F9-074A-4789-BED4-1B56459E258A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Nadpis a text nad obsah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3FC2CD6-1CBC-438E-B1A3-5974D2044243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6005B32-2591-409D-A864-3677A547058A}" type="slidenum">
              <a:rPr lang="cs-CZ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60350"/>
            <a:ext cx="7772400" cy="2016125"/>
          </a:xfrm>
        </p:spPr>
        <p:txBody>
          <a:bodyPr/>
          <a:lstStyle/>
          <a:p>
            <a:r>
              <a:rPr lang="cs-CZ" sz="5400" b="1"/>
              <a:t>Příspěvek na péči</a:t>
            </a:r>
            <a:r>
              <a:rPr lang="cs-CZ"/>
              <a:t>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133600"/>
            <a:ext cx="6400800" cy="3505200"/>
          </a:xfrm>
        </p:spPr>
        <p:txBody>
          <a:bodyPr/>
          <a:lstStyle/>
          <a:p>
            <a:r>
              <a:rPr lang="cs-CZ" sz="4400" b="1"/>
              <a:t>cílová skupina</a:t>
            </a:r>
          </a:p>
          <a:p>
            <a:r>
              <a:rPr lang="cs-CZ" sz="4400" b="1"/>
              <a:t> </a:t>
            </a:r>
            <a:r>
              <a:rPr lang="cs-CZ" sz="6600" b="1"/>
              <a:t>osoby bez přístřeší (bezdomovci)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03350" y="2492375"/>
            <a:ext cx="6400800" cy="2449513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FontTx/>
              <a:buNone/>
            </a:pPr>
            <a:r>
              <a:rPr lang="cs-CZ"/>
              <a:t>Nestástní nezisková organizace </a:t>
            </a:r>
            <a:r>
              <a:rPr lang="cs-CZ" b="1"/>
              <a:t>NADĚJE</a:t>
            </a:r>
            <a:r>
              <a:rPr lang="cs-CZ"/>
              <a:t> </a:t>
            </a:r>
            <a:br>
              <a:rPr lang="cs-CZ"/>
            </a:br>
            <a:endParaRPr lang="cs-CZ"/>
          </a:p>
          <a:p>
            <a:pPr marL="0" indent="0" algn="ctr">
              <a:lnSpc>
                <a:spcPct val="90000"/>
              </a:lnSpc>
              <a:buFontTx/>
              <a:buNone/>
            </a:pPr>
            <a:r>
              <a:rPr lang="cs-CZ" b="1"/>
              <a:t>Mgr. Radka Pištěková</a:t>
            </a:r>
            <a:br>
              <a:rPr lang="cs-CZ" b="1"/>
            </a:br>
            <a:r>
              <a:rPr lang="cs-CZ" b="1"/>
              <a:t>Mgr. Klára Merlíčková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Azylový dům NADĚJE Praha Záběhlice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cs-CZ"/>
              <a:t>nabízí ubytování mužům a ženám bez domova v důchodovém věku nebo se zdravotním znevýhodněním </a:t>
            </a:r>
          </a:p>
          <a:p>
            <a:pPr>
              <a:lnSpc>
                <a:spcPct val="90000"/>
              </a:lnSpc>
            </a:pPr>
            <a:r>
              <a:rPr lang="cs-CZ"/>
              <a:t>zařízení je bezbariérové </a:t>
            </a:r>
          </a:p>
          <a:p>
            <a:pPr>
              <a:lnSpc>
                <a:spcPct val="90000"/>
              </a:lnSpc>
            </a:pPr>
            <a:endParaRPr lang="cs-CZ"/>
          </a:p>
        </p:txBody>
      </p:sp>
      <p:pic>
        <p:nvPicPr>
          <p:cNvPr id="5127" name="Picture 7" descr="247161_462154783871502_1335556555_n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3438" y="1844675"/>
            <a:ext cx="4038600" cy="30289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Odkud klienti přicházejí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cs-CZ" sz="2800"/>
              <a:t>z ldn/nnp</a:t>
            </a:r>
          </a:p>
          <a:p>
            <a:pPr>
              <a:buFontTx/>
              <a:buChar char="-"/>
            </a:pPr>
            <a:r>
              <a:rPr lang="cs-CZ" sz="2800"/>
              <a:t>jiné azylové domy</a:t>
            </a:r>
          </a:p>
          <a:p>
            <a:pPr>
              <a:buFontTx/>
              <a:buChar char="-"/>
            </a:pPr>
            <a:r>
              <a:rPr lang="cs-CZ" sz="2800"/>
              <a:t>ulice – spaní venku</a:t>
            </a:r>
          </a:p>
          <a:p>
            <a:pPr>
              <a:buFontTx/>
              <a:buChar char="-"/>
            </a:pPr>
            <a:r>
              <a:rPr lang="cs-CZ" sz="2800"/>
              <a:t>psychiatrická léčebna </a:t>
            </a:r>
          </a:p>
          <a:p>
            <a:pPr>
              <a:buFontTx/>
              <a:buChar char="-"/>
            </a:pPr>
            <a:r>
              <a:rPr lang="cs-CZ" sz="2800"/>
              <a:t>podnájem, městský byt, komerční ubytovna</a:t>
            </a:r>
          </a:p>
          <a:p>
            <a:pPr>
              <a:buFontTx/>
              <a:buChar char="-"/>
            </a:pPr>
            <a:r>
              <a:rPr lang="cs-CZ" sz="2800"/>
              <a:t>pobytové zařízení sociálních služeb</a:t>
            </a:r>
          </a:p>
        </p:txBody>
      </p:sp>
      <p:pic>
        <p:nvPicPr>
          <p:cNvPr id="7173" name="Picture 5" descr="PKS2ba6d2_Bezdomovec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2547938"/>
            <a:ext cx="4038600" cy="26289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Nejčastější omezení: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cs-CZ" sz="2800"/>
              <a:t>omezení mobility a soběstačnosti v důsledku artrózy, revmatismu, parézy a plegie (CMP), neuropatie, amputace dolních končetin (omrznutí, zanedbaná léčba bércových vředů, nekróza, diabetes, úraz)</a:t>
            </a:r>
          </a:p>
          <a:p>
            <a:pPr>
              <a:lnSpc>
                <a:spcPct val="90000"/>
              </a:lnSpc>
            </a:pPr>
            <a:endParaRPr lang="cs-CZ" sz="2800"/>
          </a:p>
          <a:p>
            <a:pPr>
              <a:lnSpc>
                <a:spcPct val="90000"/>
              </a:lnSpc>
              <a:buFontTx/>
              <a:buNone/>
            </a:pPr>
            <a:endParaRPr lang="cs-CZ" sz="2800"/>
          </a:p>
        </p:txBody>
      </p:sp>
      <p:pic>
        <p:nvPicPr>
          <p:cNvPr id="8197" name="Picture 5" descr="PP54c774_noha1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2405063"/>
            <a:ext cx="4038600" cy="291623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Nejčastější omezení: 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cs-CZ" sz="2400"/>
              <a:t>omezení v oblasti sociální interakce (úřady, lékař, příbuzní, personál.., ale i sebeobsluha v oblasti hygieny, přípravy stravy, úklidu…v důsledku poruchy osobnosti či jiného psychiatrického onemocnění, dále demence (abúzus návykových látek, úraz hlavy, věk), mentální retardace</a:t>
            </a:r>
          </a:p>
          <a:p>
            <a:pPr>
              <a:lnSpc>
                <a:spcPct val="90000"/>
              </a:lnSpc>
            </a:pPr>
            <a:endParaRPr lang="cs-CZ" sz="2400"/>
          </a:p>
        </p:txBody>
      </p:sp>
      <p:pic>
        <p:nvPicPr>
          <p:cNvPr id="22535" name="Picture 7" descr="0fca070675_98813082_o2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3438" y="2730500"/>
            <a:ext cx="4038600" cy="2320925"/>
          </a:xfrm>
          <a:noFill/>
          <a:ln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Úskalí podání žádosti o PnP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cs-CZ" sz="2800" b="1">
                <a:solidFill>
                  <a:srgbClr val="CC0000"/>
                </a:solidFill>
              </a:rPr>
              <a:t>Poskytovatel péče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sz="2800"/>
              <a:t>   absence rodiny a jiných bližších vazeb, AD je služba prevence - není možné poskytovat pečovatelskou službu v rámci pobytu v AD 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cs-CZ" sz="2800"/>
              <a:t>řízení o PnP obvykle není zahájeno, pakliže chybí oznámení o poskytovateli, popř. smlouva</a:t>
            </a:r>
          </a:p>
          <a:p>
            <a:pPr>
              <a:lnSpc>
                <a:spcPct val="80000"/>
              </a:lnSpc>
              <a:buFontTx/>
              <a:buChar char="-"/>
            </a:pPr>
            <a:endParaRPr lang="cs-CZ" sz="2800"/>
          </a:p>
          <a:p>
            <a:pPr>
              <a:lnSpc>
                <a:spcPct val="80000"/>
              </a:lnSpc>
              <a:buFontTx/>
              <a:buNone/>
            </a:pPr>
            <a:r>
              <a:rPr lang="cs-CZ" sz="2800" b="1">
                <a:solidFill>
                  <a:srgbClr val="FF0000"/>
                </a:solidFill>
              </a:rPr>
              <a:t>Řešení, která se neosvědčila:</a:t>
            </a:r>
            <a:r>
              <a:rPr lang="cs-CZ" sz="2800" b="1"/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sz="1600"/>
              <a:t>Poskytovatel je </a:t>
            </a:r>
            <a:r>
              <a:rPr lang="cs-CZ" sz="1600" b="1"/>
              <a:t>jiný klient</a:t>
            </a:r>
            <a:r>
              <a:rPr lang="cs-CZ" sz="1600"/>
              <a:t> – hrozí ztráta DHN</a:t>
            </a:r>
          </a:p>
          <a:p>
            <a:pPr>
              <a:lnSpc>
                <a:spcPct val="80000"/>
              </a:lnSpc>
              <a:buFontTx/>
              <a:buNone/>
            </a:pPr>
            <a:endParaRPr lang="cs-CZ" sz="1600"/>
          </a:p>
          <a:p>
            <a:pPr>
              <a:lnSpc>
                <a:spcPct val="80000"/>
              </a:lnSpc>
              <a:buFontTx/>
              <a:buNone/>
            </a:pPr>
            <a:r>
              <a:rPr lang="cs-CZ" sz="1600" b="1"/>
              <a:t>Pečovatelská služba</a:t>
            </a:r>
            <a:r>
              <a:rPr lang="cs-CZ" sz="1600"/>
              <a:t> (zajišťovaná městem či jinou nno) – nechtějí do AD chodit, nejedná se o finančně zajímavou příležitost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sz="1600" b="1"/>
              <a:t>Zaměstnanec AD</a:t>
            </a:r>
            <a:r>
              <a:rPr lang="cs-CZ" sz="1600"/>
              <a:t> – střet zájmů, neetické</a:t>
            </a:r>
            <a:r>
              <a:rPr lang="cs-CZ" sz="2800"/>
              <a:t> </a:t>
            </a:r>
          </a:p>
          <a:p>
            <a:pPr>
              <a:lnSpc>
                <a:spcPct val="80000"/>
              </a:lnSpc>
            </a:pPr>
            <a:endParaRPr lang="cs-CZ" sz="2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Dlouhá doba správního řízení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cs-CZ" sz="2800"/>
              <a:t>4 až 12 měsíců – (např. Brno = 12 měsíců, Praha = 4 – 9 měsíců) po tuto dobu je klient zcela bez finančních prostředků, ze kterých by si mohl péči hradit – DHN, nízký SD či ID = největší překážka ve sjednání si poskytovatele péče – nikdo neposkytne péči zdarma/na dluh </a:t>
            </a:r>
          </a:p>
          <a:p>
            <a:pPr>
              <a:lnSpc>
                <a:spcPct val="80000"/>
              </a:lnSpc>
            </a:pPr>
            <a:r>
              <a:rPr lang="cs-CZ" sz="2800"/>
              <a:t>nikdy není zřejmé, zda a v jaké výši bude příspěvek poskytnut</a:t>
            </a:r>
          </a:p>
          <a:p>
            <a:pPr>
              <a:lnSpc>
                <a:spcPct val="80000"/>
              </a:lnSpc>
            </a:pPr>
            <a:r>
              <a:rPr lang="cs-CZ" sz="2800"/>
              <a:t>není-li příspěvek přiznán, podáváme odvolání na MPSV, které je ve většině případů úspěšné, ale prodlužuje se tím doba, kdy je klient bez finančních prostředků určených na péči</a:t>
            </a:r>
          </a:p>
          <a:p>
            <a:pPr>
              <a:lnSpc>
                <a:spcPct val="80000"/>
              </a:lnSpc>
            </a:pPr>
            <a:endParaRPr lang="cs-CZ" sz="2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/>
              <a:t>Provázanost PnP s následným bydlením</a:t>
            </a:r>
          </a:p>
        </p:txBody>
      </p:sp>
      <p:pic>
        <p:nvPicPr>
          <p:cNvPr id="11270" name="Picture 6" descr="CIMG1369"/>
          <p:cNvPicPr>
            <a:picLocks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347913"/>
            <a:ext cx="4038600" cy="3028950"/>
          </a:xfrm>
          <a:noFill/>
          <a:ln/>
        </p:spPr>
      </p:pic>
      <p:sp>
        <p:nvSpPr>
          <p:cNvPr id="11267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cs-CZ" sz="2800"/>
              <a:t>u této cílové skupiny je nutné si uvědomit, že PnP je jistým klíčem do zařízení sociálních služeb - klient bez přiznaného PnP nemá šanci dostat se např. do DS, DSP, ÚSP, CHB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/>
              <a:t>Provázanost PnP s následným bydlením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cs-CZ" sz="2400"/>
              <a:t>v případě, kdy nechce využívat zařízení sociálních služeb a chce žít samostatně např. v bytě či na komerční ubytovně, potřebuje si zaplatit někoho, kdo se o něj postará</a:t>
            </a:r>
          </a:p>
          <a:p>
            <a:pPr>
              <a:lnSpc>
                <a:spcPct val="90000"/>
              </a:lnSpc>
            </a:pPr>
            <a:r>
              <a:rPr lang="cs-CZ" sz="2400"/>
              <a:t>nepřiznání PnP může tak být překážkou v návratu do běžného způsobu života</a:t>
            </a:r>
          </a:p>
          <a:p>
            <a:pPr>
              <a:lnSpc>
                <a:spcPct val="90000"/>
              </a:lnSpc>
            </a:pPr>
            <a:endParaRPr lang="cs-CZ" sz="2400"/>
          </a:p>
          <a:p>
            <a:pPr>
              <a:lnSpc>
                <a:spcPct val="90000"/>
              </a:lnSpc>
              <a:buFontTx/>
              <a:buNone/>
            </a:pPr>
            <a:endParaRPr lang="cs-CZ" sz="2400"/>
          </a:p>
        </p:txBody>
      </p:sp>
      <p:pic>
        <p:nvPicPr>
          <p:cNvPr id="25607" name="Picture 7" descr="06032014160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70463" y="1600200"/>
            <a:ext cx="3394075" cy="452596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Návrhy na změnu: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cs-CZ" b="1">
                <a:solidFill>
                  <a:srgbClr val="FF0000"/>
                </a:solidFill>
              </a:rPr>
              <a:t>proces správního řízení i bez uvedeného poskytovatele péče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cs-CZ"/>
              <a:t> – posouzení zdravotního stavu lékařem není závislé na tom, zda má klient domluveného poskytovatele či nikoliv – posouzení zdravotního stavu lze udělat i bez toho – „</a:t>
            </a:r>
            <a:r>
              <a:rPr lang="cs-CZ" i="1"/>
              <a:t>u osoby s amputovanými končetinami nepředpokládáme, že nohy dorostou“</a:t>
            </a:r>
            <a:r>
              <a:rPr lang="cs-CZ" i="1">
                <a:sym typeface="Wingdings" pitchFamily="2" charset="2"/>
              </a:rPr>
              <a:t></a:t>
            </a:r>
            <a:endParaRPr lang="cs-CZ" i="1"/>
          </a:p>
          <a:p>
            <a:pPr>
              <a:lnSpc>
                <a:spcPct val="90000"/>
              </a:lnSpc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r>
              <a:rPr lang="cs-CZ" sz="2800" b="1">
                <a:solidFill>
                  <a:srgbClr val="CC0000"/>
                </a:solidFill>
              </a:rPr>
              <a:t>sjednotit a zkrátit dobu rozhodnutí o PnP</a:t>
            </a:r>
          </a:p>
          <a:p>
            <a:pPr>
              <a:buFontTx/>
              <a:buNone/>
            </a:pPr>
            <a:r>
              <a:rPr lang="cs-CZ" sz="2800"/>
              <a:t> např. 90 dnů, stanovit zákonem dobu, do které musí být o ne/přiznání PnP rozhodnuto </a:t>
            </a:r>
          </a:p>
          <a:p>
            <a:endParaRPr lang="cs-CZ" sz="2800"/>
          </a:p>
          <a:p>
            <a:r>
              <a:rPr lang="cs-CZ" sz="2800"/>
              <a:t>kontra tomu zpětně vyplatit přiznanou dávku např. zpětně vyplacený příspěvek ve III. stupni při délce řízení 10 měsíců = 80.000 Kč – svádí ke zneužití, otázka, kolik z těchto peněz se vrátí zpět do systému (hovoříme o skupině BD)</a:t>
            </a:r>
          </a:p>
          <a:p>
            <a:endParaRPr lang="cs-CZ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Shrnutí/závěr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203575" y="1412875"/>
            <a:ext cx="5478463" cy="4741863"/>
          </a:xfrm>
        </p:spPr>
        <p:txBody>
          <a:bodyPr/>
          <a:lstStyle/>
          <a:p>
            <a:r>
              <a:rPr lang="cs-CZ" sz="2800"/>
              <a:t>největší problém je uvést poskytovatele již při podání žádosti o PnP – </a:t>
            </a:r>
            <a:r>
              <a:rPr lang="cs-CZ" sz="2000" i="1"/>
              <a:t>doložení poskytovatele a smlouvy vyžadovat po rozhodnutí o stupni závislosti na pomoci, výplatu dávky podmiňovat doložením poskytovatele </a:t>
            </a:r>
          </a:p>
          <a:p>
            <a:pPr>
              <a:buFontTx/>
              <a:buNone/>
            </a:pPr>
            <a:endParaRPr lang="cs-CZ" sz="2000" i="1"/>
          </a:p>
          <a:p>
            <a:r>
              <a:rPr lang="cs-CZ" sz="2800"/>
              <a:t>zrychlit proces správního řízení o PnP, zjednodušit administrativu s PnP spojenou</a:t>
            </a:r>
          </a:p>
          <a:p>
            <a:endParaRPr lang="cs-CZ" sz="2800" i="1"/>
          </a:p>
        </p:txBody>
      </p:sp>
      <p:pic>
        <p:nvPicPr>
          <p:cNvPr id="19461" name="Picture 5" descr="000710"/>
          <p:cNvPicPr>
            <a:picLocks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750" y="1484313"/>
            <a:ext cx="2276475" cy="208756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cs-CZ" sz="4800" b="1"/>
              <a:t>Děkujeme za pozvání a Vaši pozornost</a:t>
            </a:r>
          </a:p>
        </p:txBody>
      </p:sp>
      <p:pic>
        <p:nvPicPr>
          <p:cNvPr id="14345" name="Picture 9" descr="20150225_102034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47963" y="3644900"/>
            <a:ext cx="3984625" cy="248126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608</Words>
  <Application>Microsoft Office PowerPoint</Application>
  <PresentationFormat>Předvádění na obrazovce (4:3)</PresentationFormat>
  <Paragraphs>50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7" baseType="lpstr">
      <vt:lpstr>Arial</vt:lpstr>
      <vt:lpstr>Wingdings</vt:lpstr>
      <vt:lpstr>Výchozí návrh</vt:lpstr>
      <vt:lpstr>Příspěvek na péči </vt:lpstr>
      <vt:lpstr>Snímek 2</vt:lpstr>
      <vt:lpstr>Azylový dům NADĚJE Praha Záběhlice</vt:lpstr>
      <vt:lpstr>Odkud klienti přicházejí</vt:lpstr>
      <vt:lpstr>Nejčastější omezení:</vt:lpstr>
      <vt:lpstr>Nejčastější omezení: </vt:lpstr>
      <vt:lpstr>Úskalí podání žádosti o PnP</vt:lpstr>
      <vt:lpstr>Dlouhá doba správního řízení</vt:lpstr>
      <vt:lpstr>Provázanost PnP s následným bydlením</vt:lpstr>
      <vt:lpstr>Provázanost PnP s následným bydlením</vt:lpstr>
      <vt:lpstr>Návrhy na změnu:</vt:lpstr>
      <vt:lpstr>Snímek 12</vt:lpstr>
      <vt:lpstr>Shrnutí/závěr</vt:lpstr>
      <vt:lpstr>Snímek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Příspěvek na péči</dc:title>
  <dc:creator>Radka Pištěková</dc:creator>
  <cp:lastModifiedBy>stepanka</cp:lastModifiedBy>
  <cp:revision>3</cp:revision>
  <dcterms:created xsi:type="dcterms:W3CDTF">2015-02-24T07:56:38Z</dcterms:created>
  <dcterms:modified xsi:type="dcterms:W3CDTF">2015-03-07T08:46:51Z</dcterms:modified>
</cp:coreProperties>
</file>