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56" r:id="rId2"/>
    <p:sldId id="271" r:id="rId3"/>
    <p:sldId id="259" r:id="rId4"/>
    <p:sldId id="257" r:id="rId5"/>
    <p:sldId id="258" r:id="rId6"/>
    <p:sldId id="260" r:id="rId7"/>
    <p:sldId id="263" r:id="rId8"/>
    <p:sldId id="261" r:id="rId9"/>
    <p:sldId id="262" r:id="rId10"/>
    <p:sldId id="269" r:id="rId11"/>
    <p:sldId id="270" r:id="rId12"/>
    <p:sldId id="266" r:id="rId13"/>
    <p:sldId id="267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4" r:id="rId23"/>
    <p:sldId id="281" r:id="rId24"/>
    <p:sldId id="283" r:id="rId25"/>
    <p:sldId id="285" r:id="rId26"/>
    <p:sldId id="2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8EEEB-A614-4291-B65C-868C02EA1241}" type="datetimeFigureOut">
              <a:rPr lang="cs-CZ" smtClean="0"/>
              <a:pPr/>
              <a:t>25. 2. 2015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69BA8-EAF7-450E-89D1-4A41B32B85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69BA8-EAF7-450E-89D1-4A41B32B85C4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2/25/2015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umenty\Dokumenty\Video\Symptomatika\sdileni%20pozornosti_lucka.wm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umenty\Dokumenty\Video\Symptomatika\nep&#345;eru&#353;itelnost%20Filip.wm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umenty\Dokumenty\Kurzy\CARS_HFA\Lebeda\182%20(1).MTS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8458200" cy="1470025"/>
          </a:xfrm>
        </p:spPr>
        <p:txBody>
          <a:bodyPr>
            <a:normAutofit/>
          </a:bodyPr>
          <a:lstStyle/>
          <a:p>
            <a:r>
              <a:rPr lang="cs-CZ" dirty="0" err="1" smtClean="0"/>
              <a:t>PnP</a:t>
            </a:r>
            <a:r>
              <a:rPr lang="cs-CZ" dirty="0" smtClean="0"/>
              <a:t> u osob </a:t>
            </a:r>
            <a:br>
              <a:rPr lang="cs-CZ" dirty="0" smtClean="0"/>
            </a:br>
            <a:r>
              <a:rPr lang="cs-CZ" dirty="0" smtClean="0"/>
              <a:t>s poruchou autistického spektra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Kateřina Thorová, APLA</a:t>
            </a:r>
          </a:p>
          <a:p>
            <a:r>
              <a:rPr lang="cs-CZ" sz="3200" dirty="0" smtClean="0"/>
              <a:t>Poslanecká sněmovna</a:t>
            </a:r>
          </a:p>
          <a:p>
            <a:r>
              <a:rPr lang="cs-CZ" sz="3200" dirty="0" smtClean="0"/>
              <a:t>24.2. 2015 </a:t>
            </a:r>
            <a:endParaRPr lang="cs-CZ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Osnova přednášky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Znevýhodnění u autismu a rizika z něj vyplývající (5 minut).</a:t>
            </a:r>
          </a:p>
          <a:p>
            <a:endParaRPr lang="cs-CZ" dirty="0" smtClean="0"/>
          </a:p>
          <a:p>
            <a:r>
              <a:rPr lang="cs-CZ" dirty="0" smtClean="0"/>
              <a:t>Problematika příspěvku na péči v ČR u osob s (PAS).</a:t>
            </a:r>
          </a:p>
          <a:p>
            <a:endParaRPr lang="cs-CZ" dirty="0" smtClean="0"/>
          </a:p>
          <a:p>
            <a:r>
              <a:rPr lang="cs-CZ" dirty="0" smtClean="0"/>
              <a:t>Videa.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Aktuálně 1 dítě s PAS na 68 dětí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 descr="http://upload.wikimedia.org/wikipedia/commons/thumb/0/00/US_autism_6_17_1996-2007.svg/2000px-US_autism_6_17_1996-2007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712879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Zvyšuje se věk rodičů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3314" name="Picture 2" descr="Procento těhotných nad 35 let věk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52456"/>
            <a:ext cx="6480720" cy="4283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Vyšší riziko vývojových poruch souvisí </a:t>
            </a:r>
            <a:br>
              <a:rPr lang="cs-CZ" dirty="0" smtClean="0"/>
            </a:br>
            <a:r>
              <a:rPr lang="cs-CZ" dirty="0" smtClean="0"/>
              <a:t>s věkem obou rodičů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do roku 1999 rodila většina žen mezi 20 a 24 lety</a:t>
            </a:r>
          </a:p>
          <a:p>
            <a:r>
              <a:rPr lang="cs-CZ" dirty="0" smtClean="0"/>
              <a:t>nyní rodí 55% matek ve věku nad 30 let</a:t>
            </a:r>
          </a:p>
          <a:p>
            <a:r>
              <a:rPr lang="cs-CZ" dirty="0" smtClean="0"/>
              <a:t>17% dokonce nad 35 let</a:t>
            </a:r>
          </a:p>
          <a:p>
            <a:r>
              <a:rPr lang="cs-CZ" dirty="0" smtClean="0"/>
              <a:t>zvyšuje se věk otců</a:t>
            </a:r>
          </a:p>
          <a:p>
            <a:r>
              <a:rPr lang="cs-CZ" dirty="0" smtClean="0"/>
              <a:t>věk otců i matek zvyšuje riziko vývojových vad</a:t>
            </a:r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(zdroj: ÚZIS)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Jádrovým problémem PAS je sociálně komunikační deficit</a:t>
            </a:r>
            <a:br>
              <a:rPr lang="cs-CZ" dirty="0" smtClean="0"/>
            </a:br>
            <a:r>
              <a:rPr lang="cs-CZ" dirty="0" smtClean="0"/>
              <a:t>a atypické chování, často velmi problémové.</a:t>
            </a:r>
          </a:p>
        </p:txBody>
      </p:sp>
      <p:sp>
        <p:nvSpPr>
          <p:cNvPr id="14339" name="Podnadpis 2"/>
          <p:cNvSpPr>
            <a:spLocks noGrp="1"/>
          </p:cNvSpPr>
          <p:nvPr>
            <p:ph type="subTitle" idx="1"/>
          </p:nvPr>
        </p:nvSpPr>
        <p:spPr>
          <a:xfrm>
            <a:off x="611560" y="6165304"/>
            <a:ext cx="8676456" cy="538163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cs-CZ" sz="8800" b="1" dirty="0" smtClean="0"/>
              <a:t>0       1              2         3</a:t>
            </a:r>
          </a:p>
        </p:txBody>
      </p:sp>
      <p:pic>
        <p:nvPicPr>
          <p:cNvPr id="14340" name="Picture 2" descr="http://ohmygoache.files.wordpress.com/2012/07/red-value-scale1.jpg"/>
          <p:cNvPicPr>
            <a:picLocks noChangeAspect="1" noChangeArrowheads="1"/>
          </p:cNvPicPr>
          <p:nvPr/>
        </p:nvPicPr>
        <p:blipFill>
          <a:blip r:embed="rId2" cstate="print"/>
          <a:srcRect t="37038"/>
          <a:stretch>
            <a:fillRect/>
          </a:stretch>
        </p:blipFill>
        <p:spPr bwMode="auto">
          <a:xfrm>
            <a:off x="1043608" y="4005064"/>
            <a:ext cx="7215188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668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Autismus je charakteristický extrémně nízkým sociálním a emočním kvocientem. 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Dítě se nedokáže spontánně učit skrze sociální interakci, nápodobu, sociální hru.</a:t>
            </a:r>
          </a:p>
          <a:p>
            <a:pPr>
              <a:buNone/>
            </a:pPr>
            <a:r>
              <a:rPr lang="cs-CZ" dirty="0" smtClean="0"/>
              <a:t> </a:t>
            </a:r>
          </a:p>
          <a:p>
            <a:r>
              <a:rPr lang="cs-CZ" dirty="0" smtClean="0"/>
              <a:t>Selhává ve vzdělávacích institucích, v kolektivu vrstevníků, v organizovaných volnočasových aktivitách, ve vztazích, později v zaměstnání.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9848"/>
          </a:xfrm>
        </p:spPr>
        <p:txBody>
          <a:bodyPr/>
          <a:lstStyle/>
          <a:p>
            <a:r>
              <a:rPr lang="cs-CZ" sz="3200" dirty="0" smtClean="0"/>
              <a:t>Efekt sněhové koule v průběhu života</a:t>
            </a:r>
          </a:p>
        </p:txBody>
      </p:sp>
      <p:pic>
        <p:nvPicPr>
          <p:cNvPr id="16387" name="Obrázek 2" descr="Orlando Businesses Helped by Housing's 'Snowball Effect'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643063"/>
            <a:ext cx="828675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ázek 2" descr="snowballin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8121" t="13535" r="5257" b="10670"/>
          <a:stretch>
            <a:fillRect/>
          </a:stretch>
        </p:blipFill>
        <p:spPr bwMode="auto">
          <a:xfrm>
            <a:off x="683568" y="1052736"/>
            <a:ext cx="74295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ovéPole 2"/>
          <p:cNvSpPr txBox="1">
            <a:spLocks noChangeArrowheads="1"/>
          </p:cNvSpPr>
          <p:nvPr/>
        </p:nvSpPr>
        <p:spPr bwMode="auto">
          <a:xfrm>
            <a:off x="5572125" y="5786438"/>
            <a:ext cx="3429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4000" dirty="0" smtClean="0"/>
              <a:t>Nízko-funkční</a:t>
            </a:r>
            <a:endParaRPr lang="cs-CZ" sz="4000" dirty="0"/>
          </a:p>
        </p:txBody>
      </p:sp>
      <p:sp>
        <p:nvSpPr>
          <p:cNvPr id="27652" name="TextovéPole 3"/>
          <p:cNvSpPr txBox="1">
            <a:spLocks noChangeArrowheads="1"/>
          </p:cNvSpPr>
          <p:nvPr/>
        </p:nvSpPr>
        <p:spPr bwMode="auto">
          <a:xfrm>
            <a:off x="571500" y="285750"/>
            <a:ext cx="46485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4000" dirty="0" smtClean="0"/>
              <a:t>Vysoce-funkční</a:t>
            </a:r>
            <a:endParaRPr lang="cs-CZ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Autismus v dospělosti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</a:t>
            </a:r>
            <a:r>
              <a:rPr lang="cs-CZ" b="1" dirty="0" smtClean="0"/>
              <a:t>nezaměstnanost</a:t>
            </a:r>
            <a:r>
              <a:rPr lang="cs-CZ" dirty="0" smtClean="0"/>
              <a:t> (15% pracuje, 9% částečný úvazek, NAS), </a:t>
            </a:r>
            <a:r>
              <a:rPr lang="cs-CZ" b="1" dirty="0" err="1" smtClean="0"/>
              <a:t>nezaměstnatelnost</a:t>
            </a:r>
            <a:r>
              <a:rPr lang="cs-CZ" b="1" dirty="0" smtClean="0"/>
              <a:t> na běžném trhu práce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 bezdomovectví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 méně závažná kriminální činnost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 sociální izolovanost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 psychické poruchy 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 poruchy chování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Bezdomovectví </a:t>
            </a:r>
            <a:br>
              <a:rPr lang="cs-CZ" dirty="0" smtClean="0"/>
            </a:br>
            <a:r>
              <a:rPr lang="cs-CZ" dirty="0" smtClean="0"/>
              <a:t>12% žilo někdy jako bezdomovci</a:t>
            </a:r>
            <a:br>
              <a:rPr lang="cs-CZ" dirty="0" smtClean="0"/>
            </a:br>
            <a:r>
              <a:rPr lang="cs-CZ" dirty="0" smtClean="0"/>
              <a:t> až 2/3 bezdomovců mohou mít PAS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http://autismworkbarrier.org.uk/system/wp-content/uploads/2013/09/image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961564"/>
            <a:ext cx="3387779" cy="2707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943055"/>
            <a:ext cx="3312368" cy="27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9848"/>
          </a:xfrm>
        </p:spPr>
        <p:txBody>
          <a:bodyPr/>
          <a:lstStyle/>
          <a:p>
            <a:r>
              <a:rPr lang="cs-CZ" dirty="0" smtClean="0"/>
              <a:t>Psychické poruchy</a:t>
            </a:r>
          </a:p>
        </p:txBody>
      </p:sp>
      <p:sp>
        <p:nvSpPr>
          <p:cNvPr id="31747" name="Obdélník 2"/>
          <p:cNvSpPr>
            <a:spLocks noChangeArrowheads="1"/>
          </p:cNvSpPr>
          <p:nvPr/>
        </p:nvSpPr>
        <p:spPr bwMode="auto">
          <a:xfrm>
            <a:off x="428625" y="1500188"/>
            <a:ext cx="7072313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sz="2400" dirty="0"/>
              <a:t> Častá </a:t>
            </a:r>
            <a:r>
              <a:rPr lang="cs-CZ" sz="2400" dirty="0" err="1"/>
              <a:t>komorbidita</a:t>
            </a:r>
            <a:r>
              <a:rPr lang="cs-CZ" sz="2400" dirty="0"/>
              <a:t>: </a:t>
            </a:r>
            <a:r>
              <a:rPr lang="en-US" sz="2400" dirty="0"/>
              <a:t>ADHD – 78%; </a:t>
            </a:r>
            <a:r>
              <a:rPr lang="cs-CZ" sz="2400" dirty="0"/>
              <a:t>úzkostné poruchy</a:t>
            </a:r>
            <a:r>
              <a:rPr lang="en-US" sz="2400" dirty="0"/>
              <a:t> </a:t>
            </a:r>
            <a:r>
              <a:rPr lang="cs-CZ" sz="2400" dirty="0"/>
              <a:t>-</a:t>
            </a:r>
            <a:r>
              <a:rPr lang="en-US" sz="2400" dirty="0"/>
              <a:t>11-</a:t>
            </a:r>
            <a:r>
              <a:rPr lang="cs-CZ" sz="2400" dirty="0"/>
              <a:t> </a:t>
            </a:r>
            <a:r>
              <a:rPr lang="en-US" sz="2400" dirty="0"/>
              <a:t>84%</a:t>
            </a:r>
            <a:r>
              <a:rPr lang="cs-CZ" sz="2400" dirty="0"/>
              <a:t>, </a:t>
            </a:r>
            <a:r>
              <a:rPr lang="cs-CZ" sz="2400" dirty="0" smtClean="0"/>
              <a:t>bipolární </a:t>
            </a:r>
            <a:r>
              <a:rPr lang="cs-CZ" sz="2400" dirty="0"/>
              <a:t>porucha </a:t>
            </a:r>
            <a:r>
              <a:rPr lang="en-US" sz="2400" dirty="0"/>
              <a:t>– 15%</a:t>
            </a:r>
            <a:r>
              <a:rPr lang="cs-CZ" sz="2400" dirty="0"/>
              <a:t>, deprese.</a:t>
            </a:r>
            <a:r>
              <a:rPr lang="en-US" sz="2400" dirty="0"/>
              <a:t> </a:t>
            </a:r>
            <a:endParaRPr lang="cs-CZ" sz="2400" dirty="0"/>
          </a:p>
          <a:p>
            <a:endParaRPr lang="cs-CZ" sz="2400" dirty="0"/>
          </a:p>
          <a:p>
            <a:pPr>
              <a:buFont typeface="Wingdings" pitchFamily="2" charset="2"/>
              <a:buChar char="q"/>
            </a:pPr>
            <a:r>
              <a:rPr lang="cs-CZ" sz="2400" dirty="0"/>
              <a:t> </a:t>
            </a:r>
            <a:r>
              <a:rPr lang="cs-CZ" sz="2400" dirty="0" err="1"/>
              <a:t>Sebevraždné</a:t>
            </a:r>
            <a:r>
              <a:rPr lang="cs-CZ" sz="2400" dirty="0"/>
              <a:t> myšlenky (</a:t>
            </a:r>
            <a:r>
              <a:rPr lang="cs-CZ" sz="2400" dirty="0" err="1"/>
              <a:t>Cassidy</a:t>
            </a:r>
            <a:r>
              <a:rPr lang="cs-CZ" sz="2400" dirty="0"/>
              <a:t>, 2014) </a:t>
            </a:r>
          </a:p>
          <a:p>
            <a:r>
              <a:rPr lang="cs-CZ" sz="2400" dirty="0"/>
              <a:t>(66% osob s AS sebevražedné myšlenky, 35% dokonce plánovalo sebevraždu, sebevražedné myšlenky v běžné populaci 17%).</a:t>
            </a:r>
          </a:p>
          <a:p>
            <a:endParaRPr lang="cs-CZ" sz="2400" dirty="0"/>
          </a:p>
          <a:p>
            <a:pPr>
              <a:buFont typeface="Wingdings" pitchFamily="2" charset="2"/>
              <a:buChar char="q"/>
            </a:pPr>
            <a:r>
              <a:rPr lang="cs-CZ" sz="2400" dirty="0"/>
              <a:t> Chroničtí pacienti psychiatrických ambulancí nemocnic.</a:t>
            </a:r>
          </a:p>
          <a:p>
            <a:r>
              <a:rPr lang="cs-CZ" sz="2400" dirty="0"/>
              <a:t>(</a:t>
            </a:r>
            <a:r>
              <a:rPr lang="cs-CZ" sz="2400" dirty="0" err="1"/>
              <a:t>Tsakinos</a:t>
            </a:r>
            <a:r>
              <a:rPr lang="cs-CZ" sz="2400" dirty="0"/>
              <a:t>, 2006 – stejně s MR i MR a PAS, 60%)</a:t>
            </a:r>
          </a:p>
          <a:p>
            <a:r>
              <a:rPr lang="cs-CZ" sz="1200" dirty="0" err="1"/>
              <a:t>Cherry</a:t>
            </a:r>
            <a:r>
              <a:rPr lang="cs-CZ" sz="1200" dirty="0"/>
              <a:t>, </a:t>
            </a:r>
            <a:r>
              <a:rPr lang="cs-CZ" sz="1200" dirty="0" err="1"/>
              <a:t>Matson</a:t>
            </a:r>
            <a:r>
              <a:rPr lang="cs-CZ" sz="1200" dirty="0"/>
              <a:t>, &amp; </a:t>
            </a:r>
            <a:r>
              <a:rPr lang="cs-CZ" sz="1200" dirty="0" err="1"/>
              <a:t>Paclawskyj</a:t>
            </a:r>
            <a:r>
              <a:rPr lang="cs-CZ" sz="1200" dirty="0"/>
              <a:t>, 1997; </a:t>
            </a:r>
            <a:r>
              <a:rPr lang="cs-CZ" sz="1200" dirty="0" err="1"/>
              <a:t>Duncan</a:t>
            </a:r>
            <a:r>
              <a:rPr lang="cs-CZ" sz="1200" dirty="0"/>
              <a:t>, </a:t>
            </a:r>
            <a:r>
              <a:rPr lang="cs-CZ" sz="1200" dirty="0" err="1"/>
              <a:t>Matson</a:t>
            </a:r>
            <a:r>
              <a:rPr lang="cs-CZ" sz="1200" dirty="0"/>
              <a:t>,</a:t>
            </a:r>
          </a:p>
          <a:p>
            <a:r>
              <a:rPr lang="cs-CZ" sz="1200" dirty="0" err="1"/>
              <a:t>Bamburg</a:t>
            </a:r>
            <a:r>
              <a:rPr lang="cs-CZ" sz="1200" dirty="0"/>
              <a:t>, </a:t>
            </a:r>
            <a:r>
              <a:rPr lang="cs-CZ" sz="1200" dirty="0" err="1"/>
              <a:t>Cherry</a:t>
            </a:r>
            <a:r>
              <a:rPr lang="cs-CZ" sz="1200" dirty="0"/>
              <a:t>, &amp; </a:t>
            </a:r>
            <a:r>
              <a:rPr lang="cs-CZ" sz="1200" dirty="0" err="1"/>
              <a:t>Buckley</a:t>
            </a:r>
            <a:r>
              <a:rPr lang="cs-CZ" sz="1200" dirty="0"/>
              <a:t>, 1999; </a:t>
            </a:r>
            <a:r>
              <a:rPr lang="cs-CZ" sz="1200" dirty="0" err="1"/>
              <a:t>Holden</a:t>
            </a:r>
            <a:r>
              <a:rPr lang="cs-CZ" sz="1200" dirty="0"/>
              <a:t> &amp; </a:t>
            </a:r>
            <a:r>
              <a:rPr lang="cs-CZ" sz="1200" dirty="0" err="1"/>
              <a:t>Gitlesen</a:t>
            </a:r>
            <a:r>
              <a:rPr lang="cs-CZ" sz="1200" dirty="0"/>
              <a:t>, 2007; </a:t>
            </a:r>
            <a:r>
              <a:rPr lang="cs-CZ" sz="1200" dirty="0" err="1"/>
              <a:t>Matson</a:t>
            </a:r>
            <a:r>
              <a:rPr lang="cs-CZ" sz="1200" dirty="0"/>
              <a:t>, </a:t>
            </a:r>
            <a:r>
              <a:rPr lang="cs-CZ" sz="1200" dirty="0" err="1"/>
              <a:t>Smiroldo</a:t>
            </a:r>
            <a:r>
              <a:rPr lang="cs-CZ" sz="1200" dirty="0"/>
              <a:t>, </a:t>
            </a:r>
            <a:r>
              <a:rPr lang="cs-CZ" sz="1200" dirty="0" err="1"/>
              <a:t>Hamilton</a:t>
            </a:r>
            <a:r>
              <a:rPr lang="cs-CZ" sz="1200" dirty="0"/>
              <a:t>, &amp; </a:t>
            </a:r>
            <a:r>
              <a:rPr lang="cs-CZ" sz="1200" dirty="0" err="1"/>
              <a:t>Baglio</a:t>
            </a:r>
            <a:r>
              <a:rPr lang="cs-CZ" sz="1200" dirty="0"/>
              <a:t>,</a:t>
            </a:r>
          </a:p>
          <a:p>
            <a:r>
              <a:rPr lang="cs-CZ" sz="1200" dirty="0"/>
              <a:t>1997</a:t>
            </a:r>
          </a:p>
          <a:p>
            <a:endParaRPr lang="cs-CZ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9848"/>
          </a:xfrm>
        </p:spPr>
        <p:txBody>
          <a:bodyPr/>
          <a:lstStyle/>
          <a:p>
            <a:r>
              <a:rPr lang="cs-CZ" dirty="0" smtClean="0"/>
              <a:t>Kriminální činnost</a:t>
            </a:r>
          </a:p>
        </p:txBody>
      </p:sp>
      <p:sp>
        <p:nvSpPr>
          <p:cNvPr id="32771" name="Obdélník 2"/>
          <p:cNvSpPr>
            <a:spLocks noChangeArrowheads="1"/>
          </p:cNvSpPr>
          <p:nvPr/>
        </p:nvSpPr>
        <p:spPr bwMode="auto">
          <a:xfrm>
            <a:off x="683568" y="1340768"/>
            <a:ext cx="771525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cs-CZ" sz="3600" dirty="0" smtClean="0"/>
              <a:t> sexuální</a:t>
            </a:r>
          </a:p>
          <a:p>
            <a:pPr>
              <a:buFont typeface="Wingdings" pitchFamily="2" charset="2"/>
              <a:buChar char="q"/>
            </a:pPr>
            <a:r>
              <a:rPr lang="cs-CZ" sz="3600" dirty="0" smtClean="0"/>
              <a:t> násilí</a:t>
            </a:r>
            <a:endParaRPr lang="cs-CZ" sz="3600" dirty="0"/>
          </a:p>
          <a:p>
            <a:pPr>
              <a:buFont typeface="Wingdings" pitchFamily="2" charset="2"/>
              <a:buChar char="q"/>
            </a:pPr>
            <a:r>
              <a:rPr lang="cs-CZ" sz="3600" dirty="0"/>
              <a:t> žhářství</a:t>
            </a:r>
          </a:p>
          <a:p>
            <a:endParaRPr lang="cs-CZ" sz="2800" dirty="0"/>
          </a:p>
          <a:p>
            <a:r>
              <a:rPr lang="cs-CZ" sz="3200" dirty="0"/>
              <a:t>Faktory související s PAS (sociální naivita, rigidita, specifické zájmy, sociální neobratnost).  </a:t>
            </a:r>
          </a:p>
        </p:txBody>
      </p:sp>
      <p:sp>
        <p:nvSpPr>
          <p:cNvPr id="32772" name="Obdélník 3"/>
          <p:cNvSpPr>
            <a:spLocks noChangeArrowheads="1"/>
          </p:cNvSpPr>
          <p:nvPr/>
        </p:nvSpPr>
        <p:spPr bwMode="auto">
          <a:xfrm>
            <a:off x="357188" y="6580188"/>
            <a:ext cx="79295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200"/>
              <a:t>Stahlberg et al., 2004; Simonoff et al., 2008; Guiziddin et al., 2008), Siponmaa et al., 2001;</a:t>
            </a:r>
          </a:p>
        </p:txBody>
      </p:sp>
      <p:sp>
        <p:nvSpPr>
          <p:cNvPr id="32773" name="Obdélník 4"/>
          <p:cNvSpPr>
            <a:spLocks noChangeArrowheads="1"/>
          </p:cNvSpPr>
          <p:nvPr/>
        </p:nvSpPr>
        <p:spPr bwMode="auto">
          <a:xfrm>
            <a:off x="428625" y="5229200"/>
            <a:ext cx="87153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 dirty="0"/>
              <a:t>Švédská studie </a:t>
            </a:r>
            <a:r>
              <a:rPr lang="en-US" sz="2400" dirty="0"/>
              <a:t>126 </a:t>
            </a:r>
            <a:r>
              <a:rPr lang="cs-CZ" sz="2400" dirty="0"/>
              <a:t>pachatelů trestné činnosti </a:t>
            </a:r>
            <a:r>
              <a:rPr lang="en-US" sz="2400" dirty="0"/>
              <a:t>(</a:t>
            </a:r>
            <a:r>
              <a:rPr lang="cs-CZ" sz="2400" dirty="0"/>
              <a:t>věk</a:t>
            </a:r>
            <a:r>
              <a:rPr lang="en-US" sz="2400" dirty="0"/>
              <a:t> 15-22</a:t>
            </a:r>
            <a:r>
              <a:rPr lang="cs-CZ" sz="2400" dirty="0"/>
              <a:t> let</a:t>
            </a:r>
            <a:r>
              <a:rPr lang="en-US" sz="2400" dirty="0"/>
              <a:t>)</a:t>
            </a:r>
            <a:r>
              <a:rPr lang="cs-CZ" sz="2400" dirty="0"/>
              <a:t>, </a:t>
            </a:r>
            <a:r>
              <a:rPr lang="en-US" sz="2400" dirty="0"/>
              <a:t> 3% with AS, 12% </a:t>
            </a:r>
            <a:r>
              <a:rPr lang="cs-CZ" sz="2400" dirty="0"/>
              <a:t>pervazivní vývojová porucha.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Slepence </a:t>
            </a:r>
            <a:r>
              <a:rPr lang="cs-CZ" dirty="0" err="1" smtClean="0"/>
              <a:t>neurovývojových</a:t>
            </a:r>
            <a:r>
              <a:rPr lang="cs-CZ" dirty="0" smtClean="0"/>
              <a:t> problémů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5298" name="Picture 2" descr="http://upload.wikimedia.org/wikipedia/commons/thumb/a/a5/Conglomerate_Death_Valley_NP.jpg/220px-Conglomerate_Death_Valley_N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5688632" cy="42664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Autismus se často pojí: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s  hyperaktivitou a poruchami v chování;</a:t>
            </a:r>
          </a:p>
          <a:p>
            <a:r>
              <a:rPr lang="cs-CZ" dirty="0" smtClean="0"/>
              <a:t>s  poruchou intelektu (50% lidí s PAS má MR);</a:t>
            </a:r>
          </a:p>
          <a:p>
            <a:r>
              <a:rPr lang="cs-CZ" dirty="0" smtClean="0"/>
              <a:t>s dyspraxií (s vývojovou poruchou motoriky);</a:t>
            </a:r>
          </a:p>
          <a:p>
            <a:r>
              <a:rPr lang="cs-CZ" dirty="0" smtClean="0"/>
              <a:t>s dysfázií (s vývojovou poruchou řeči);</a:t>
            </a:r>
          </a:p>
          <a:p>
            <a:r>
              <a:rPr lang="cs-CZ" dirty="0" smtClean="0"/>
              <a:t>s dalšími psychickým poruchami (OCD, úzkosti, deprese);</a:t>
            </a:r>
          </a:p>
          <a:p>
            <a:r>
              <a:rPr lang="cs-CZ" dirty="0" smtClean="0"/>
              <a:t>se smyslovými poruchami;</a:t>
            </a:r>
          </a:p>
          <a:p>
            <a:r>
              <a:rPr lang="cs-CZ" dirty="0" smtClean="0"/>
              <a:t>s epilepsií.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3">
                    <a:lumMod val="50000"/>
                  </a:schemeClr>
                </a:solidFill>
              </a:rPr>
              <a:t>Každá porucha snižuje funkčnost dítěte </a:t>
            </a:r>
          </a:p>
          <a:p>
            <a:pPr>
              <a:buNone/>
            </a:pPr>
            <a:r>
              <a:rPr lang="cs-CZ" dirty="0" smtClean="0">
                <a:solidFill>
                  <a:schemeClr val="accent3">
                    <a:lumMod val="50000"/>
                  </a:schemeClr>
                </a:solidFill>
              </a:rPr>
              <a:t>(jeho schopnost adaptovat se na běžné prostředí)</a:t>
            </a:r>
            <a:endParaRPr lang="cs-CZ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Zákon č. 329/2011 Sb., proveden vyhláškou  </a:t>
            </a:r>
            <a:br>
              <a:rPr lang="cs-CZ" sz="2800" dirty="0" smtClean="0"/>
            </a:br>
            <a:r>
              <a:rPr lang="cs-CZ" sz="2800" dirty="0" smtClean="0"/>
              <a:t>č. 388/2011 Sb., příloha č. 4 této vyhlášky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Průkaz TP (psychické postižení s opakujícími se poruchami komunikace a orientace v exteriéru včetně </a:t>
            </a:r>
            <a:r>
              <a:rPr lang="cs-CZ" b="1" dirty="0" smtClean="0"/>
              <a:t>vysoce funkčního autismu</a:t>
            </a:r>
            <a:r>
              <a:rPr lang="cs-CZ" dirty="0" smtClean="0"/>
              <a:t>).</a:t>
            </a:r>
          </a:p>
          <a:p>
            <a:r>
              <a:rPr lang="cs-CZ" dirty="0" smtClean="0"/>
              <a:t>Průkaz ZTP (psychické postižení s opakujícími se závažnými poruchami komunikace a orientace v exteriéru včetně </a:t>
            </a:r>
            <a:r>
              <a:rPr lang="cs-CZ" b="1" dirty="0" smtClean="0"/>
              <a:t>středně funkčního autismu</a:t>
            </a:r>
            <a:r>
              <a:rPr lang="cs-CZ" dirty="0" smtClean="0"/>
              <a:t>).</a:t>
            </a:r>
          </a:p>
          <a:p>
            <a:r>
              <a:rPr lang="cs-CZ" dirty="0" smtClean="0"/>
              <a:t>Průkaz ZTP/P (psychické postižení se ztrátou duševních kompetencí, s neschopností komunikace a orientace včetně </a:t>
            </a:r>
            <a:r>
              <a:rPr lang="cs-CZ" b="1" dirty="0" err="1" smtClean="0"/>
              <a:t>nízkofunkčního</a:t>
            </a:r>
            <a:r>
              <a:rPr lang="cs-CZ" b="1" dirty="0" smtClean="0"/>
              <a:t> autismu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/>
              <a:t>   Střední, těžká a hluboká mentální retardace a demence.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Zákon č. 329/2011 Sb., proveden vyhláškou  </a:t>
            </a:r>
            <a:br>
              <a:rPr lang="cs-CZ" sz="2800" dirty="0" smtClean="0"/>
            </a:br>
            <a:r>
              <a:rPr lang="cs-CZ" sz="2800" dirty="0" smtClean="0"/>
              <a:t>č. 388/2011 Sb., příloha č. 4 této vyhlášky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Nikde v žádném diagnostickém manuálu není definováno, co je nízko, středně a vysoce funkční </a:t>
            </a:r>
            <a:r>
              <a:rPr lang="cs-CZ" dirty="0" smtClean="0"/>
              <a:t>autismus. </a:t>
            </a:r>
            <a:endParaRPr lang="cs-CZ" dirty="0" smtClean="0"/>
          </a:p>
          <a:p>
            <a:r>
              <a:rPr lang="cs-CZ" dirty="0" smtClean="0"/>
              <a:t>Osoby </a:t>
            </a:r>
            <a:r>
              <a:rPr lang="cs-CZ" dirty="0" smtClean="0"/>
              <a:t>se středně funkčním a vysoce funkčním autismem (ve smyslu že mluví a mají méně postižený intelekt) často potřebují průvodce a nemohou se po ulici pohybovat </a:t>
            </a:r>
            <a:r>
              <a:rPr lang="cs-CZ" dirty="0" smtClean="0"/>
              <a:t>samy. </a:t>
            </a:r>
            <a:r>
              <a:rPr lang="cs-CZ" dirty="0" smtClean="0"/>
              <a:t>Mají obrovské obtíže v adaptabilitě, poruchy v chování…</a:t>
            </a: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100" dirty="0" smtClean="0"/>
              <a:t>Zákon č. 329/2011 Sb., proveden vyhláškou  </a:t>
            </a:r>
            <a:br>
              <a:rPr lang="cs-CZ" sz="3100" dirty="0" smtClean="0"/>
            </a:br>
            <a:r>
              <a:rPr lang="cs-CZ" sz="3100" dirty="0" smtClean="0"/>
              <a:t>č. 388/2011 Sb., příloha č. 4 této vyhlášky</a:t>
            </a:r>
            <a:endParaRPr lang="cs-CZ" sz="31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Osoba s „</a:t>
            </a:r>
            <a:r>
              <a:rPr lang="cs-CZ" b="1" dirty="0" smtClean="0"/>
              <a:t>vysoce </a:t>
            </a:r>
            <a:r>
              <a:rPr lang="cs-CZ" b="1" dirty="0" smtClean="0"/>
              <a:t>funkčním </a:t>
            </a:r>
            <a:r>
              <a:rPr lang="cs-CZ" b="1" dirty="0" smtClean="0"/>
              <a:t>autismem“ </a:t>
            </a:r>
            <a:r>
              <a:rPr lang="cs-CZ" dirty="0" smtClean="0"/>
              <a:t>(ve smyslu že mluví a nemá mentální retardaci) </a:t>
            </a:r>
            <a:r>
              <a:rPr lang="cs-CZ" dirty="0" smtClean="0"/>
              <a:t>může </a:t>
            </a:r>
            <a:r>
              <a:rPr lang="cs-CZ" dirty="0" smtClean="0"/>
              <a:t>potřebovat vysokou míru podpory, nemůže se po ulici pohybovat </a:t>
            </a:r>
            <a:r>
              <a:rPr lang="cs-CZ" dirty="0" smtClean="0"/>
              <a:t>sama </a:t>
            </a:r>
            <a:r>
              <a:rPr lang="cs-CZ" dirty="0" smtClean="0"/>
              <a:t>a potřebuje průvodce.</a:t>
            </a:r>
          </a:p>
          <a:p>
            <a:r>
              <a:rPr lang="cs-CZ" b="1" dirty="0" smtClean="0"/>
              <a:t>Středně funkční autismus </a:t>
            </a:r>
            <a:r>
              <a:rPr lang="cs-CZ" dirty="0" smtClean="0"/>
              <a:t>je těžké postižení, často do kategorie patří děti s těžkou poruchou komunikace, které řeknou pár slůvek a částečně spolupracují, ale nemohou se v žádném případě pohybovat samy po ulici.   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43000"/>
            <a:ext cx="9036496" cy="1066800"/>
          </a:xfrm>
        </p:spPr>
        <p:txBody>
          <a:bodyPr>
            <a:normAutofit fontScale="90000"/>
          </a:bodyPr>
          <a:lstStyle/>
          <a:p>
            <a:r>
              <a:rPr lang="cs-CZ" sz="3600" dirty="0" smtClean="0"/>
              <a:t>Co děti s lehkou mentální retardací a autismem?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pPr>
              <a:buNone/>
            </a:pPr>
            <a:r>
              <a:rPr lang="cs-CZ" dirty="0" smtClean="0"/>
              <a:t>Ve věku, </a:t>
            </a:r>
            <a:r>
              <a:rPr lang="cs-CZ" dirty="0" smtClean="0"/>
              <a:t>kdy se dítě pohybuje samostatně po městě</a:t>
            </a:r>
            <a:r>
              <a:rPr lang="cs-CZ" dirty="0" smtClean="0"/>
              <a:t>, dojede </a:t>
            </a:r>
            <a:r>
              <a:rPr lang="cs-CZ" dirty="0" smtClean="0"/>
              <a:t>do školy apod. (okolo 10-12 let), dítě s LMR této dovednosti není schopno. 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Rodiče </a:t>
            </a:r>
            <a:r>
              <a:rPr lang="cs-CZ" dirty="0" smtClean="0"/>
              <a:t>ho musí vozit, často do vzdálené speciální školy.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 pohledu poradenského pracovníka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nespravedlivé posuzování, obrovské rozdíly v míře podpory</a:t>
            </a:r>
            <a:r>
              <a:rPr lang="cs-CZ" dirty="0" smtClean="0"/>
              <a:t>;</a:t>
            </a:r>
          </a:p>
          <a:p>
            <a:endParaRPr lang="cs-CZ" dirty="0" smtClean="0"/>
          </a:p>
          <a:p>
            <a:r>
              <a:rPr lang="cs-CZ" dirty="0" smtClean="0"/>
              <a:t>strach rodičů se ozvat, odvolat se (přijdou o vše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err="1" smtClean="0"/>
              <a:t>dehonestující</a:t>
            </a:r>
            <a:r>
              <a:rPr lang="cs-CZ" dirty="0" smtClean="0"/>
              <a:t> výroky posudkové komise („buďte ráda, že mluví“, „přece z něho nechcete vychovat postiženého“).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 pohledu poradenského pracovníka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Lékaři a psychologové neumí psát zprávy: </a:t>
            </a:r>
          </a:p>
          <a:p>
            <a:pPr>
              <a:buNone/>
            </a:pPr>
            <a:r>
              <a:rPr lang="cs-CZ" dirty="0" smtClean="0"/>
              <a:t>„nehovoří jazykem, kterému správní orgán rozumí“</a:t>
            </a:r>
          </a:p>
          <a:p>
            <a:pPr>
              <a:buNone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Dochází </a:t>
            </a:r>
            <a:r>
              <a:rPr lang="cs-CZ" dirty="0" smtClean="0"/>
              <a:t>k dezinterpretacím napsaného, výběr „co se hodí“.</a:t>
            </a:r>
          </a:p>
          <a:p>
            <a:pPr>
              <a:buNone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Lékaři nechtějí posudky vystavovat, nemají čas.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sdileni pozornosti_lucka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03647" y="1124744"/>
            <a:ext cx="6120237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nepřerušitelnost Filip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124744"/>
            <a:ext cx="6300244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182 (1).MTS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0211" y="980728"/>
            <a:ext cx="9133789" cy="5137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Navržené 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Vytvořit podrobná písemná vodítka, jak používat metodiku určenou pro posudkové lékaře</a:t>
            </a:r>
            <a:r>
              <a:rPr lang="cs-CZ" dirty="0" smtClean="0"/>
              <a:t>.</a:t>
            </a:r>
          </a:p>
          <a:p>
            <a:r>
              <a:rPr lang="cs-CZ" dirty="0" smtClean="0"/>
              <a:t>Zahrnout specifika duševních poruch.</a:t>
            </a:r>
            <a:r>
              <a:rPr lang="cs-CZ" dirty="0" smtClean="0"/>
              <a:t> </a:t>
            </a:r>
            <a:endParaRPr lang="cs-CZ" dirty="0" smtClean="0"/>
          </a:p>
          <a:p>
            <a:r>
              <a:rPr lang="cs-CZ" dirty="0" smtClean="0"/>
              <a:t>Vytvořit metodiku pro osoby, které </a:t>
            </a:r>
            <a:r>
              <a:rPr lang="cs-CZ" dirty="0" smtClean="0"/>
              <a:t>píší </a:t>
            </a:r>
            <a:r>
              <a:rPr lang="cs-CZ" dirty="0" smtClean="0"/>
              <a:t>posudky</a:t>
            </a:r>
            <a:r>
              <a:rPr lang="cs-CZ" dirty="0" smtClean="0"/>
              <a:t>. </a:t>
            </a:r>
          </a:p>
          <a:p>
            <a:r>
              <a:rPr lang="cs-CZ" dirty="0" smtClean="0"/>
              <a:t>Přizvat si k jejich tvorbě odborníky, kteří se diagnostikou zabývají. Materiál dát k </a:t>
            </a:r>
            <a:r>
              <a:rPr lang="cs-CZ" dirty="0" err="1" smtClean="0"/>
              <a:t>multidisplinární</a:t>
            </a:r>
            <a:r>
              <a:rPr lang="cs-CZ" dirty="0" smtClean="0"/>
              <a:t> recenzi psychiatrům, psychologům, zástupcům pečovatelů, sociálním pracovníkům. </a:t>
            </a:r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1844824"/>
            <a:ext cx="8458200" cy="1470025"/>
          </a:xfrm>
        </p:spPr>
        <p:txBody>
          <a:bodyPr>
            <a:noAutofit/>
          </a:bodyPr>
          <a:lstStyle/>
          <a:p>
            <a:r>
              <a:rPr lang="cs-CZ" sz="6600" dirty="0" smtClean="0">
                <a:latin typeface="Viner Hand ITC" pitchFamily="66" charset="0"/>
              </a:rPr>
              <a:t>Děkuji za pozornost. </a:t>
            </a:r>
            <a:br>
              <a:rPr lang="cs-CZ" sz="6600" dirty="0" smtClean="0">
                <a:latin typeface="Viner Hand ITC" pitchFamily="66" charset="0"/>
              </a:rPr>
            </a:br>
            <a:r>
              <a:rPr lang="cs-CZ" sz="6600" dirty="0" smtClean="0">
                <a:latin typeface="Viner Hand ITC" pitchFamily="66" charset="0"/>
              </a:rPr>
              <a:t>Kateřina Thorová</a:t>
            </a:r>
            <a:endParaRPr lang="cs-CZ" sz="6600" dirty="0">
              <a:latin typeface="Viner Hand ITC" pitchFamily="66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611560" y="4797152"/>
            <a:ext cx="4824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8000" dirty="0" smtClean="0">
                <a:latin typeface="Freestyle Script" pitchFamily="66" charset="0"/>
              </a:rPr>
              <a:t>APLA, Praha </a:t>
            </a:r>
            <a:endParaRPr lang="cs-CZ" sz="8000" dirty="0">
              <a:latin typeface="Freestyle Script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200</TotalTime>
  <Words>882</Words>
  <Application>Microsoft Office PowerPoint</Application>
  <PresentationFormat>Předvádění na obrazovce (4:3)</PresentationFormat>
  <Paragraphs>110</Paragraphs>
  <Slides>26</Slides>
  <Notes>1</Notes>
  <HiddenSlides>0</HiddenSlides>
  <MMClips>3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Urbanistický</vt:lpstr>
      <vt:lpstr>PnP u osob  s poruchou autistického spektra</vt:lpstr>
      <vt:lpstr>Osnova přednášky</vt:lpstr>
      <vt:lpstr>Aktuálně 1 dítě s PAS na 68 dětí </vt:lpstr>
      <vt:lpstr>Zvyšuje se věk rodičů</vt:lpstr>
      <vt:lpstr>Vyšší riziko vývojových poruch souvisí  s věkem obou rodičů</vt:lpstr>
      <vt:lpstr>Jádrovým problémem PAS je sociálně komunikační deficit a atypické chování, často velmi problémové.</vt:lpstr>
      <vt:lpstr>Autismus je charakteristický extrémně nízkým sociálním a emočním kvocientem. </vt:lpstr>
      <vt:lpstr>Efekt sněhové koule v průběhu života</vt:lpstr>
      <vt:lpstr>Snímek 9</vt:lpstr>
      <vt:lpstr>Autismus v dospělosti</vt:lpstr>
      <vt:lpstr>Bezdomovectví  12% žilo někdy jako bezdomovci  až 2/3 bezdomovců mohou mít PAS</vt:lpstr>
      <vt:lpstr>Psychické poruchy</vt:lpstr>
      <vt:lpstr>Kriminální činnost</vt:lpstr>
      <vt:lpstr>Slepence neurovývojových problémů</vt:lpstr>
      <vt:lpstr>Autismus se často pojí: </vt:lpstr>
      <vt:lpstr>Zákon č. 329/2011 Sb., proveden vyhláškou   č. 388/2011 Sb., příloha č. 4 této vyhlášky</vt:lpstr>
      <vt:lpstr>Zákon č. 329/2011 Sb., proveden vyhláškou   č. 388/2011 Sb., příloha č. 4 této vyhlášky</vt:lpstr>
      <vt:lpstr>Zákon č. 329/2011 Sb., proveden vyhláškou   č. 388/2011 Sb., příloha č. 4 této vyhlášky</vt:lpstr>
      <vt:lpstr>Co děti s lehkou mentální retardací a autismem? </vt:lpstr>
      <vt:lpstr>Z pohledu poradenského pracovníka </vt:lpstr>
      <vt:lpstr>Z pohledu poradenského pracovníka </vt:lpstr>
      <vt:lpstr>Snímek 22</vt:lpstr>
      <vt:lpstr>Snímek 23</vt:lpstr>
      <vt:lpstr>Snímek 24</vt:lpstr>
      <vt:lpstr>Navržené řešení</vt:lpstr>
      <vt:lpstr>Děkuji za pozornost.  Kateřina Thorová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PnP u osob  s poruchou autistického spektra</dc:title>
  <dc:creator>katerina</dc:creator>
  <cp:lastModifiedBy>katerina</cp:lastModifiedBy>
  <cp:revision>34</cp:revision>
  <dcterms:created xsi:type="dcterms:W3CDTF">2015-02-24T20:19:09Z</dcterms:created>
  <dcterms:modified xsi:type="dcterms:W3CDTF">2015-02-25T07:28:06Z</dcterms:modified>
</cp:coreProperties>
</file>