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8" r:id="rId1"/>
  </p:sldMasterIdLst>
  <p:handoutMasterIdLst>
    <p:handoutMasterId r:id="rId10"/>
  </p:handoutMasterIdLst>
  <p:sldIdLst>
    <p:sldId id="256" r:id="rId2"/>
    <p:sldId id="271" r:id="rId3"/>
    <p:sldId id="270" r:id="rId4"/>
    <p:sldId id="259" r:id="rId5"/>
    <p:sldId id="273" r:id="rId6"/>
    <p:sldId id="272" r:id="rId7"/>
    <p:sldId id="267" r:id="rId8"/>
    <p:sldId id="269" r:id="rId9"/>
  </p:sldIdLst>
  <p:sldSz cx="9144000" cy="6858000" type="screen4x3"/>
  <p:notesSz cx="6797675" cy="9928225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94662" autoAdjust="0"/>
  </p:normalViewPr>
  <p:slideViewPr>
    <p:cSldViewPr>
      <p:cViewPr>
        <p:scale>
          <a:sx n="75" d="100"/>
          <a:sy n="75" d="100"/>
        </p:scale>
        <p:origin x="-1651" y="-26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B6E669-8553-4FD6-8114-C41307919A7C}" type="datetimeFigureOut">
              <a:rPr lang="cs-CZ" smtClean="0"/>
              <a:t>24.2.2015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9FFCF0-A676-4A97-A4C6-49EA0B0A38F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74343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C3187E06-2019-4FE3-BC80-ED76FE7203CF}" type="datetimeFigureOut">
              <a:rPr lang="cs-CZ" smtClean="0"/>
              <a:t>24.2.2015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05B2ADFF-F6F5-4DDB-B4A2-CE629A9B6655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87E06-2019-4FE3-BC80-ED76FE7203CF}" type="datetimeFigureOut">
              <a:rPr lang="cs-CZ" smtClean="0"/>
              <a:t>24.2.2015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2ADFF-F6F5-4DDB-B4A2-CE629A9B6655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87E06-2019-4FE3-BC80-ED76FE7203CF}" type="datetimeFigureOut">
              <a:rPr lang="cs-CZ" smtClean="0"/>
              <a:t>24.2.2015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2ADFF-F6F5-4DDB-B4A2-CE629A9B6655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87E06-2019-4FE3-BC80-ED76FE7203CF}" type="datetimeFigureOut">
              <a:rPr lang="cs-CZ" smtClean="0"/>
              <a:t>24.2.2015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2ADFF-F6F5-4DDB-B4A2-CE629A9B6655}" type="slidenum">
              <a:rPr lang="cs-CZ" smtClean="0"/>
              <a:t>‹#›</a:t>
            </a:fld>
            <a:endParaRPr lang="cs-CZ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87E06-2019-4FE3-BC80-ED76FE7203CF}" type="datetimeFigureOut">
              <a:rPr lang="cs-CZ" smtClean="0"/>
              <a:t>24.2.2015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2ADFF-F6F5-4DDB-B4A2-CE629A9B6655}" type="slidenum">
              <a:rPr lang="cs-CZ" smtClean="0"/>
              <a:t>‹#›</a:t>
            </a:fld>
            <a:endParaRPr lang="cs-CZ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87E06-2019-4FE3-BC80-ED76FE7203CF}" type="datetimeFigureOut">
              <a:rPr lang="cs-CZ" smtClean="0"/>
              <a:t>24.2.2015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2ADFF-F6F5-4DDB-B4A2-CE629A9B6655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87E06-2019-4FE3-BC80-ED76FE7203CF}" type="datetimeFigureOut">
              <a:rPr lang="cs-CZ" smtClean="0"/>
              <a:t>24.2.2015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2ADFF-F6F5-4DDB-B4A2-CE629A9B6655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C3187E06-2019-4FE3-BC80-ED76FE7203CF}" type="datetimeFigureOut">
              <a:rPr lang="cs-CZ" smtClean="0"/>
              <a:t>24.2.2015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05B2ADFF-F6F5-4DDB-B4A2-CE629A9B6655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C3187E06-2019-4FE3-BC80-ED76FE7203CF}" type="datetimeFigureOut">
              <a:rPr lang="cs-CZ" smtClean="0"/>
              <a:t>24.2.2015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05B2ADFF-F6F5-4DDB-B4A2-CE629A9B6655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87E06-2019-4FE3-BC80-ED76FE7203CF}" type="datetimeFigureOut">
              <a:rPr lang="cs-CZ" smtClean="0"/>
              <a:t>24.2.2015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2ADFF-F6F5-4DDB-B4A2-CE629A9B6655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87E06-2019-4FE3-BC80-ED76FE7203CF}" type="datetimeFigureOut">
              <a:rPr lang="cs-CZ" smtClean="0"/>
              <a:t>24.2.2015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2ADFF-F6F5-4DDB-B4A2-CE629A9B6655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C3187E06-2019-4FE3-BC80-ED76FE7203CF}" type="datetimeFigureOut">
              <a:rPr lang="cs-CZ" smtClean="0"/>
              <a:t>24.2.2015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05B2ADFF-F6F5-4DDB-B4A2-CE629A9B6655}" type="slidenum">
              <a:rPr lang="cs-CZ" smtClean="0"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043608" y="1124744"/>
            <a:ext cx="7117180" cy="1296144"/>
          </a:xfrm>
        </p:spPr>
        <p:txBody>
          <a:bodyPr>
            <a:normAutofit/>
          </a:bodyPr>
          <a:lstStyle/>
          <a:p>
            <a:r>
              <a:rPr lang="cs-CZ" sz="3200" b="1" dirty="0" smtClean="0"/>
              <a:t>ZKUŠENOSTI S PŘÍSPĚVKEM NA PÉČI VE VĚZNICI PARDUBICE</a:t>
            </a:r>
            <a:endParaRPr lang="cs-CZ" sz="3200" b="1" dirty="0">
              <a:effectLst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79512" y="4653136"/>
            <a:ext cx="8712968" cy="1296144"/>
          </a:xfrm>
        </p:spPr>
        <p:txBody>
          <a:bodyPr>
            <a:noAutofit/>
          </a:bodyPr>
          <a:lstStyle/>
          <a:p>
            <a:pPr algn="ctr"/>
            <a:r>
              <a:rPr lang="cs-CZ" sz="2000" dirty="0" smtClean="0"/>
              <a:t>Bc. Iveta Bartošková</a:t>
            </a:r>
          </a:p>
          <a:p>
            <a:pPr algn="ctr"/>
            <a:r>
              <a:rPr lang="cs-CZ" sz="2000" dirty="0" smtClean="0"/>
              <a:t>Mgr. Radka Pavlíčková</a:t>
            </a:r>
          </a:p>
          <a:p>
            <a:pPr algn="ctr"/>
            <a:r>
              <a:rPr lang="cs-CZ" sz="2000" dirty="0" smtClean="0"/>
              <a:t>Mgr. et Mgr. Tereza Raszková</a:t>
            </a:r>
          </a:p>
          <a:p>
            <a:pPr algn="ctr"/>
            <a:endParaRPr lang="cs-CZ" sz="1050" dirty="0" smtClean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0457" y="2592388"/>
            <a:ext cx="4383087" cy="190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2496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tx2"/>
                </a:solidFill>
              </a:rPr>
              <a:t>Věznice Pardubice</a:t>
            </a:r>
            <a:endParaRPr lang="cs-CZ" dirty="0">
              <a:solidFill>
                <a:schemeClr val="tx2"/>
              </a:solidFill>
            </a:endParaRPr>
          </a:p>
        </p:txBody>
      </p:sp>
      <p:sp>
        <p:nvSpPr>
          <p:cNvPr id="5" name="Zástupný symbol pro obsah 2"/>
          <p:cNvSpPr txBox="1">
            <a:spLocks/>
          </p:cNvSpPr>
          <p:nvPr/>
        </p:nvSpPr>
        <p:spPr>
          <a:xfrm>
            <a:off x="1463040" y="3861048"/>
            <a:ext cx="6196405" cy="223224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4592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116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432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0896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cs-CZ" b="1" dirty="0"/>
          </a:p>
        </p:txBody>
      </p:sp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1463040" y="2119256"/>
            <a:ext cx="6277312" cy="3758015"/>
          </a:xfrm>
        </p:spPr>
        <p:txBody>
          <a:bodyPr>
            <a:normAutofit fontScale="92500" lnSpcReduction="10000"/>
          </a:bodyPr>
          <a:lstStyle/>
          <a:p>
            <a:r>
              <a:rPr lang="cs-CZ" dirty="0"/>
              <a:t>Věznice v Pardubicích byla postavena v letech 1889 - 1891</a:t>
            </a:r>
            <a:r>
              <a:rPr lang="cs-CZ" dirty="0" smtClean="0"/>
              <a:t>.</a:t>
            </a:r>
          </a:p>
          <a:p>
            <a:r>
              <a:rPr lang="cs-CZ" dirty="0"/>
              <a:t>Věznice je profilována pro výkon trestu odnětí svobody </a:t>
            </a:r>
            <a:r>
              <a:rPr lang="cs-CZ" u="sng" dirty="0"/>
              <a:t>odsouzených </a:t>
            </a:r>
            <a:r>
              <a:rPr lang="cs-CZ" u="sng" dirty="0" smtClean="0"/>
              <a:t>mužů</a:t>
            </a:r>
            <a:r>
              <a:rPr lang="cs-CZ" dirty="0" smtClean="0"/>
              <a:t> s </a:t>
            </a:r>
            <a:r>
              <a:rPr lang="cs-CZ" dirty="0"/>
              <a:t>ostrahou, jsou v ní zřízena oddělení pro výkon trestu </a:t>
            </a:r>
            <a:r>
              <a:rPr lang="cs-CZ" dirty="0" smtClean="0"/>
              <a:t>odsouzených s </a:t>
            </a:r>
            <a:r>
              <a:rPr lang="cs-CZ" dirty="0"/>
              <a:t>dozorem a </a:t>
            </a:r>
            <a:r>
              <a:rPr lang="cs-CZ" u="sng" dirty="0"/>
              <a:t>specializované oddělení pro trvale pracovně nezařaditelné odsouzené</a:t>
            </a:r>
            <a:r>
              <a:rPr lang="cs-CZ" dirty="0"/>
              <a:t>. </a:t>
            </a:r>
            <a:r>
              <a:rPr lang="cs-CZ" dirty="0" smtClean="0"/>
              <a:t>Zároveň je zde zřízeno i oddělení pro výkon trestního opatření odnětí svobody pro </a:t>
            </a:r>
            <a:r>
              <a:rPr lang="cs-CZ" u="sng" dirty="0" smtClean="0"/>
              <a:t>mladistvé odsouzené</a:t>
            </a:r>
            <a:r>
              <a:rPr lang="cs-CZ" dirty="0" smtClean="0"/>
              <a:t>.</a:t>
            </a:r>
            <a:r>
              <a:rPr lang="cs-CZ" dirty="0"/>
              <a:t> </a:t>
            </a:r>
            <a:endParaRPr lang="cs-CZ" dirty="0" smtClean="0"/>
          </a:p>
          <a:p>
            <a:r>
              <a:rPr lang="cs-CZ" dirty="0" smtClean="0"/>
              <a:t>Kapacita věznice k 22. 2. 2015 byla 680 odsouzených: </a:t>
            </a:r>
          </a:p>
          <a:p>
            <a:pPr marL="881062" indent="-342900">
              <a:buFont typeface="Wingdings" panose="05000000000000000000" pitchFamily="2" charset="2"/>
              <a:buChar char="Ø"/>
            </a:pPr>
            <a:r>
              <a:rPr lang="cs-CZ" dirty="0" smtClean="0"/>
              <a:t>z toho 38 DOZ TPN a 83 OST TPN.</a:t>
            </a:r>
          </a:p>
          <a:p>
            <a:pPr marL="1168400" indent="-1168400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51318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tx2"/>
                </a:solidFill>
              </a:rPr>
              <a:t>Trvale pracovně nezařaditelní</a:t>
            </a:r>
            <a:endParaRPr lang="cs-CZ" dirty="0">
              <a:solidFill>
                <a:schemeClr val="tx2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463040" y="2119256"/>
            <a:ext cx="6196405" cy="3974039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cs-CZ" dirty="0"/>
              <a:t>§ </a:t>
            </a:r>
            <a:r>
              <a:rPr lang="cs-CZ" dirty="0" smtClean="0"/>
              <a:t>69, odst. 1 zákona č. 169/1999 Sb., o výkonu trestu odnětí svobody (dále jen ZVTOS):</a:t>
            </a:r>
            <a:endParaRPr lang="cs-CZ" dirty="0"/>
          </a:p>
          <a:p>
            <a:pPr marL="0" indent="0" algn="just">
              <a:buNone/>
            </a:pPr>
            <a:endParaRPr lang="cs-CZ" dirty="0" smtClean="0"/>
          </a:p>
          <a:p>
            <a:pPr marL="0" indent="0" algn="just">
              <a:buNone/>
            </a:pPr>
            <a:r>
              <a:rPr lang="cs-CZ" dirty="0" smtClean="0"/>
              <a:t>Odsouzeným </a:t>
            </a:r>
            <a:r>
              <a:rPr lang="cs-CZ" dirty="0"/>
              <a:t>trvale pracovně nezařaditelným je odsouzený,</a:t>
            </a:r>
          </a:p>
          <a:p>
            <a:pPr marL="457200" indent="-457200" algn="just">
              <a:buFont typeface="+mj-lt"/>
              <a:buAutoNum type="alphaLcParenR"/>
            </a:pPr>
            <a:r>
              <a:rPr lang="cs-CZ" dirty="0" smtClean="0"/>
              <a:t>který </a:t>
            </a:r>
            <a:r>
              <a:rPr lang="cs-CZ" dirty="0"/>
              <a:t>je </a:t>
            </a:r>
            <a:r>
              <a:rPr lang="cs-CZ" u="sng" dirty="0"/>
              <a:t>starší 65 let</a:t>
            </a:r>
            <a:r>
              <a:rPr lang="cs-CZ" dirty="0"/>
              <a:t>, pokud sám nepožádá o zařazení do práce,</a:t>
            </a:r>
          </a:p>
          <a:p>
            <a:pPr marL="457200" indent="-457200" algn="just">
              <a:buFont typeface="+mj-lt"/>
              <a:buAutoNum type="alphaLcParenR"/>
            </a:pPr>
            <a:r>
              <a:rPr lang="cs-CZ" dirty="0" smtClean="0"/>
              <a:t>který </a:t>
            </a:r>
            <a:r>
              <a:rPr lang="cs-CZ" u="sng" dirty="0"/>
              <a:t>byl uznán invalidním ve třetím </a:t>
            </a:r>
            <a:r>
              <a:rPr lang="cs-CZ" u="sng" dirty="0" smtClean="0"/>
              <a:t>stupni</a:t>
            </a:r>
            <a:r>
              <a:rPr lang="cs-CZ" dirty="0" smtClean="0"/>
              <a:t>, </a:t>
            </a:r>
            <a:r>
              <a:rPr lang="cs-CZ" dirty="0"/>
              <a:t>ledaže sám požádá o zařazení do práce a jeho pracovní schopnost takovéto zařazení připouští, nebo</a:t>
            </a:r>
          </a:p>
          <a:p>
            <a:pPr marL="457200" indent="-457200" algn="just">
              <a:buFont typeface="+mj-lt"/>
              <a:buAutoNum type="alphaLcParenR"/>
            </a:pPr>
            <a:r>
              <a:rPr lang="cs-CZ" dirty="0" smtClean="0"/>
              <a:t>jehož </a:t>
            </a:r>
            <a:r>
              <a:rPr lang="cs-CZ" u="sng" dirty="0"/>
              <a:t>zdravotní stav neumožňuje trvalé pracovní zařazení</a:t>
            </a:r>
            <a:r>
              <a:rPr lang="cs-CZ" dirty="0"/>
              <a:t>.</a:t>
            </a:r>
          </a:p>
          <a:p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92353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>
                <a:solidFill>
                  <a:schemeClr val="bg2">
                    <a:lumMod val="50000"/>
                  </a:schemeClr>
                </a:solidFill>
              </a:rPr>
              <a:t>Specifika</a:t>
            </a:r>
            <a:endParaRPr lang="cs-CZ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475656" y="1871219"/>
            <a:ext cx="6192688" cy="4176464"/>
          </a:xfrm>
        </p:spPr>
        <p:txBody>
          <a:bodyPr>
            <a:normAutofit/>
          </a:bodyPr>
          <a:lstStyle/>
          <a:p>
            <a:pPr algn="just"/>
            <a:r>
              <a:rPr lang="cs-CZ" sz="2400" dirty="0" smtClean="0"/>
              <a:t>Skupina osob s rozdílným zdravotním stavem     i psychickým rozpoložením.</a:t>
            </a:r>
          </a:p>
          <a:p>
            <a:pPr algn="just"/>
            <a:r>
              <a:rPr lang="cs-CZ" sz="2400" dirty="0"/>
              <a:t>O</a:t>
            </a:r>
            <a:r>
              <a:rPr lang="cs-CZ" sz="2400" dirty="0" smtClean="0"/>
              <a:t>soby </a:t>
            </a:r>
            <a:r>
              <a:rPr lang="cs-CZ" sz="2400" dirty="0"/>
              <a:t>trvale upoutané na lůžko, imobilní, vážně </a:t>
            </a:r>
            <a:r>
              <a:rPr lang="cs-CZ" sz="2400" dirty="0" smtClean="0"/>
              <a:t>          a </a:t>
            </a:r>
            <a:r>
              <a:rPr lang="cs-CZ" sz="2400" dirty="0"/>
              <a:t>nevyléčitelně </a:t>
            </a:r>
            <a:r>
              <a:rPr lang="cs-CZ" sz="2400" dirty="0" smtClean="0"/>
              <a:t>nemocné.</a:t>
            </a:r>
          </a:p>
          <a:p>
            <a:endParaRPr lang="cs-CZ" sz="2400" dirty="0" smtClean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645025"/>
            <a:ext cx="3120785" cy="23408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1" y="3645026"/>
            <a:ext cx="3096343" cy="23224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7353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dirty="0" smtClean="0">
                <a:solidFill>
                  <a:schemeClr val="tx2"/>
                </a:solidFill>
              </a:rPr>
              <a:t>Věznice Pardubice odsouzeným TPN zajišťuje:</a:t>
            </a:r>
            <a:endParaRPr lang="cs-CZ" dirty="0">
              <a:solidFill>
                <a:schemeClr val="tx2"/>
              </a:solidFill>
            </a:endParaRP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13"/>
          </p:nvPr>
        </p:nvSpPr>
        <p:spPr>
          <a:xfrm>
            <a:off x="1298448" y="2348879"/>
            <a:ext cx="3200400" cy="3375263"/>
          </a:xfrm>
        </p:spPr>
        <p:txBody>
          <a:bodyPr>
            <a:normAutofit fontScale="92500"/>
          </a:bodyPr>
          <a:lstStyle/>
          <a:p>
            <a:r>
              <a:rPr lang="cs-CZ" dirty="0" smtClean="0"/>
              <a:t>Lékařskou péči.</a:t>
            </a:r>
          </a:p>
          <a:p>
            <a:r>
              <a:rPr lang="cs-CZ" dirty="0" smtClean="0"/>
              <a:t>Převozy do zdravotnických zařízení (dialýza, specialisté).</a:t>
            </a:r>
          </a:p>
          <a:p>
            <a:r>
              <a:rPr lang="cs-CZ" dirty="0" smtClean="0"/>
              <a:t>Zdravotní asistenti.</a:t>
            </a:r>
          </a:p>
          <a:p>
            <a:r>
              <a:rPr lang="cs-CZ" dirty="0" smtClean="0"/>
              <a:t>Donášku stravy + diety.</a:t>
            </a:r>
          </a:p>
          <a:p>
            <a:r>
              <a:rPr lang="cs-CZ" dirty="0" smtClean="0"/>
              <a:t>Zařízení pro imobilní odsouzené.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075" y="2721769"/>
            <a:ext cx="3200400" cy="24003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4049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tx2"/>
                </a:solidFill>
              </a:rPr>
              <a:t>Příspěvek na péči</a:t>
            </a:r>
            <a:endParaRPr lang="cs-CZ" dirty="0">
              <a:solidFill>
                <a:schemeClr val="tx2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463040" y="2119257"/>
            <a:ext cx="6709360" cy="3603812"/>
          </a:xfrm>
        </p:spPr>
        <p:txBody>
          <a:bodyPr>
            <a:normAutofit/>
          </a:bodyPr>
          <a:lstStyle/>
          <a:p>
            <a:r>
              <a:rPr lang="cs-CZ" dirty="0" smtClean="0"/>
              <a:t>Ano či ne?</a:t>
            </a:r>
          </a:p>
          <a:p>
            <a:r>
              <a:rPr lang="cs-CZ" dirty="0" smtClean="0"/>
              <a:t>Ne všichni odsouzení mají nárok na výplatu invalidního důchodu.</a:t>
            </a:r>
          </a:p>
          <a:p>
            <a:r>
              <a:rPr lang="cs-CZ" dirty="0" smtClean="0"/>
              <a:t>Zneužitelné v rukou odsouzených.</a:t>
            </a:r>
          </a:p>
          <a:p>
            <a:r>
              <a:rPr lang="cs-CZ" dirty="0" smtClean="0"/>
              <a:t>Při propuštění z VTOS si musí o příspěvek odsouzený žádat znovu (při přerušení VT a podmíněném propuštění) → bez finančních prostředků.</a:t>
            </a:r>
          </a:p>
          <a:p>
            <a:endParaRPr lang="cs-CZ" dirty="0" smtClean="0"/>
          </a:p>
          <a:p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4221035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>
                <a:solidFill>
                  <a:schemeClr val="tx2"/>
                </a:solidFill>
              </a:rPr>
              <a:t>Na závěr</a:t>
            </a:r>
            <a:endParaRPr lang="cs-CZ" dirty="0">
              <a:solidFill>
                <a:schemeClr val="tx2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475656" y="1988840"/>
            <a:ext cx="6264696" cy="4032448"/>
          </a:xfrm>
        </p:spPr>
        <p:txBody>
          <a:bodyPr>
            <a:normAutofit/>
          </a:bodyPr>
          <a:lstStyle/>
          <a:p>
            <a:pPr algn="just"/>
            <a:r>
              <a:rPr lang="cs-CZ" dirty="0" smtClean="0"/>
              <a:t>Potřeba urychlení procesu přiznání příspěvku na péči, pokud odsouzený opouští brány věznice.</a:t>
            </a:r>
          </a:p>
          <a:p>
            <a:pPr algn="just"/>
            <a:r>
              <a:rPr lang="cs-CZ" dirty="0" smtClean="0"/>
              <a:t>Příspěvek na péči s odkladným účinkem (nebo na přechodnou dobu – například při přerušení VT ze zdravotních důvodů)?</a:t>
            </a:r>
          </a:p>
          <a:p>
            <a:pPr algn="just"/>
            <a:endParaRPr lang="cs-CZ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104" y="3933056"/>
            <a:ext cx="2699792" cy="20248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8418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TERKA\PRÁCE VŠEHO DRUHU\VĚZNICE\FOTKY\ŠIMEČEK\2CD\POUŽÍT NA DIPLOMKU Foto Pardubice real\PB10003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584685"/>
            <a:ext cx="7632848" cy="57246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1444978" y="2747963"/>
            <a:ext cx="6254044" cy="1362075"/>
          </a:xfrm>
        </p:spPr>
        <p:txBody>
          <a:bodyPr>
            <a:noAutofit/>
          </a:bodyPr>
          <a:lstStyle/>
          <a:p>
            <a:r>
              <a:rPr lang="cs-CZ" sz="4800" b="1" dirty="0" smtClean="0">
                <a:solidFill>
                  <a:schemeClr val="bg1"/>
                </a:solidFill>
              </a:rPr>
              <a:t>DĚKUJEME ZA POZORNOST</a:t>
            </a:r>
            <a:endParaRPr lang="cs-CZ" sz="4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2259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Špendlík">
  <a:themeElements>
    <a:clrScheme name="Špendlík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Black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Špendlí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685</TotalTime>
  <Words>294</Words>
  <Application>Microsoft Office PowerPoint</Application>
  <PresentationFormat>Předvádění na obrazovce (4:3)</PresentationFormat>
  <Paragraphs>34</Paragraphs>
  <Slides>8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8</vt:i4>
      </vt:variant>
    </vt:vector>
  </HeadingPairs>
  <TitlesOfParts>
    <vt:vector size="9" baseType="lpstr">
      <vt:lpstr>Špendlík</vt:lpstr>
      <vt:lpstr>ZKUŠENOSTI S PŘÍSPĚVKEM NA PÉČI VE VĚZNICI PARDUBICE</vt:lpstr>
      <vt:lpstr>Věznice Pardubice</vt:lpstr>
      <vt:lpstr>Trvale pracovně nezařaditelní</vt:lpstr>
      <vt:lpstr>Specifika</vt:lpstr>
      <vt:lpstr>Věznice Pardubice odsouzeným TPN zajišťuje:</vt:lpstr>
      <vt:lpstr>Příspěvek na péči</vt:lpstr>
      <vt:lpstr>Na závěr</vt:lpstr>
      <vt:lpstr>DĚKUJEME ZA POZORNOST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Teraatom</dc:creator>
  <cp:lastModifiedBy>Raszková Tereza Mgr. et Mgr.</cp:lastModifiedBy>
  <cp:revision>57</cp:revision>
  <dcterms:created xsi:type="dcterms:W3CDTF">2013-10-01T12:15:10Z</dcterms:created>
  <dcterms:modified xsi:type="dcterms:W3CDTF">2015-02-24T12:26:44Z</dcterms:modified>
</cp:coreProperties>
</file>