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80" r:id="rId3"/>
    <p:sldId id="283" r:id="rId4"/>
    <p:sldId id="282" r:id="rId5"/>
    <p:sldId id="260" r:id="rId6"/>
    <p:sldId id="261" r:id="rId7"/>
    <p:sldId id="281" r:id="rId8"/>
    <p:sldId id="271" r:id="rId9"/>
    <p:sldId id="273" r:id="rId10"/>
    <p:sldId id="279" r:id="rId1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EC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737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cs-CZ" sz="2400">
                <a:latin typeface="Times New Roman" pitchFamily="18" charset="0"/>
              </a:endParaRPr>
            </a:p>
          </p:txBody>
        </p:sp>
        <p:sp>
          <p:nvSpPr>
            <p:cNvPr id="737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cs-CZ" sz="2400">
                <a:latin typeface="Times New Roman" pitchFamily="18" charset="0"/>
              </a:endParaRPr>
            </a:p>
          </p:txBody>
        </p:sp>
        <p:grpSp>
          <p:nvGrpSpPr>
            <p:cNvPr id="737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37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  <p:sp>
            <p:nvSpPr>
              <p:cNvPr id="737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  <p:sp>
            <p:nvSpPr>
              <p:cNvPr id="737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  <p:sp>
            <p:nvSpPr>
              <p:cNvPr id="737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  <p:sp>
            <p:nvSpPr>
              <p:cNvPr id="737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  <p:sp>
            <p:nvSpPr>
              <p:cNvPr id="737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  <p:sp>
            <p:nvSpPr>
              <p:cNvPr id="737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  <p:sp>
            <p:nvSpPr>
              <p:cNvPr id="737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  <p:sp>
            <p:nvSpPr>
              <p:cNvPr id="737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  <p:sp>
            <p:nvSpPr>
              <p:cNvPr id="737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cs-CZ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737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76FD48A-59A8-4A55-8F0D-59DC456B61BD}" type="datetimeFigureOut">
              <a:rPr lang="cs-CZ"/>
              <a:pPr/>
              <a:t>12.4.2015</a:t>
            </a:fld>
            <a:endParaRPr lang="cs-CZ"/>
          </a:p>
        </p:txBody>
      </p:sp>
      <p:sp>
        <p:nvSpPr>
          <p:cNvPr id="737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37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3EA4855-2476-4C0D-8079-852E4A866ED2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737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737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cs-CZ"/>
              <a:t>Klepnutím lze upravit styl předlohy podnadpisů.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EFFFBF-D142-4309-9949-FA918D68EA8B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A236F1B-F27B-4514-AE00-1733EA6FB27F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24DAAC3-07EE-4F74-9F57-6E7A6410E1AE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69E35FA-1D05-40D6-9A30-BF07BE5C1851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B58805-94F4-4A3E-9F1C-266C4D9B3667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B9D4EE9F-F445-4B43-A96F-357C070ED697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1458D0-47AC-4499-92F1-BE44AD31EB2F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C5E95B57-C8C1-4AD8-93C1-A07EFF3521D8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299B97-FE15-4F6D-9C77-DD3A8E676A73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50D1D32-4BDB-44E0-89FD-1BA155D000DB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1E9B9F-EBE0-439D-A2BD-F017084BF03B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A159C9D-2310-4A4A-A101-D278204EF234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3ADD40-100D-49BE-BC93-C9ED9930FA3E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67A831A2-8DC4-4ED2-83BD-3F904FF82586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783DBE-0A97-4F96-8327-7591FA0468B1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FA21FEB-10F1-4B48-BBB3-B5EFB3583FB5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916F26A-5AFE-4C37-A6E1-E1218F45D742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CCCFCB8-E040-4F76-9611-065CBB352F0C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3A87749-FFF3-4AD6-AAAE-F190857769F8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7CDEB1B-365E-4992-AE92-36F56B486AED}" type="datetimeFigureOut">
              <a:rPr lang="cs-CZ"/>
              <a:pPr/>
              <a:t>12.4.2015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cs-CZ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AF148579-E0B4-4567-A718-2F76C2D50C83}" type="slidenum">
              <a:rPr lang="cs-CZ"/>
              <a:pPr/>
              <a:t>‹#›</a:t>
            </a:fld>
            <a:endParaRPr lang="cs-CZ"/>
          </a:p>
        </p:txBody>
      </p:sp>
      <p:grpSp>
        <p:nvGrpSpPr>
          <p:cNvPr id="727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727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cs-CZ" sz="2400">
                <a:latin typeface="Times New Roman" pitchFamily="18" charset="0"/>
              </a:endParaRPr>
            </a:p>
          </p:txBody>
        </p:sp>
        <p:sp>
          <p:nvSpPr>
            <p:cNvPr id="727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cs-CZ" sz="2400">
                <a:latin typeface="Times New Roman" pitchFamily="18" charset="0"/>
              </a:endParaRPr>
            </a:p>
          </p:txBody>
        </p:sp>
        <p:sp>
          <p:nvSpPr>
            <p:cNvPr id="727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cs-CZ">
                <a:solidFill>
                  <a:schemeClr val="hlink"/>
                </a:solidFill>
              </a:endParaRPr>
            </a:p>
          </p:txBody>
        </p:sp>
        <p:sp>
          <p:nvSpPr>
            <p:cNvPr id="727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cs-CZ">
                <a:solidFill>
                  <a:schemeClr val="hlink"/>
                </a:solidFill>
              </a:endParaRPr>
            </a:p>
          </p:txBody>
        </p:sp>
        <p:sp>
          <p:nvSpPr>
            <p:cNvPr id="727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cs-CZ">
                <a:solidFill>
                  <a:schemeClr val="accent2"/>
                </a:solidFill>
              </a:endParaRPr>
            </a:p>
          </p:txBody>
        </p:sp>
        <p:sp>
          <p:nvSpPr>
            <p:cNvPr id="727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cs-CZ">
                <a:solidFill>
                  <a:schemeClr val="hlink"/>
                </a:solidFill>
              </a:endParaRPr>
            </a:p>
          </p:txBody>
        </p:sp>
        <p:sp>
          <p:nvSpPr>
            <p:cNvPr id="727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cs-CZ" sz="2400">
                <a:latin typeface="Times New Roman" pitchFamily="18" charset="0"/>
              </a:endParaRPr>
            </a:p>
          </p:txBody>
        </p:sp>
        <p:sp>
          <p:nvSpPr>
            <p:cNvPr id="727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cs-CZ">
                <a:solidFill>
                  <a:schemeClr val="accent2"/>
                </a:solidFill>
              </a:endParaRPr>
            </a:p>
          </p:txBody>
        </p:sp>
        <p:sp>
          <p:nvSpPr>
            <p:cNvPr id="727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cs-CZ">
                <a:solidFill>
                  <a:schemeClr val="accent2"/>
                </a:solidFill>
              </a:endParaRPr>
            </a:p>
          </p:txBody>
        </p:sp>
      </p:grpSp>
      <p:sp>
        <p:nvSpPr>
          <p:cNvPr id="727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727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727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FC7D2A86-348D-475B-A809-308F4A1CBA01}" type="datetimeFigureOut">
              <a:rPr lang="cs-CZ"/>
              <a:pPr/>
              <a:t>12.4.2015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sz="4000"/>
              <a:t/>
            </a:r>
            <a:br>
              <a:rPr lang="cs-CZ" sz="4000"/>
            </a:br>
            <a:r>
              <a:rPr lang="cs-CZ" sz="4000"/>
              <a:t/>
            </a:r>
            <a:br>
              <a:rPr lang="cs-CZ" sz="4000"/>
            </a:br>
            <a:endParaRPr lang="cs-CZ" sz="3600" b="1">
              <a:solidFill>
                <a:srgbClr val="FF0000"/>
              </a:solidFill>
            </a:endParaRPr>
          </a:p>
        </p:txBody>
      </p:sp>
      <p:pic>
        <p:nvPicPr>
          <p:cNvPr id="14338" name="Picture 4" descr="logo na web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01700" y="3344863"/>
            <a:ext cx="7339013" cy="1158875"/>
          </a:xfrm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425825" y="3246438"/>
            <a:ext cx="2292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b="1"/>
              <a:t>Projekt </a:t>
            </a:r>
            <a:r>
              <a:rPr lang="cs-CZ" b="1">
                <a:solidFill>
                  <a:srgbClr val="FF0000"/>
                </a:solidFill>
              </a:rPr>
              <a:t>KONTAKTY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b="1"/>
              <a:t>Partneři projektu</a:t>
            </a:r>
          </a:p>
        </p:txBody>
      </p:sp>
      <p:sp>
        <p:nvSpPr>
          <p:cNvPr id="15362" name="Zástupný symbol pro obsah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sz="1600"/>
              <a:t>Ministerstvo financí – partner projektu </a:t>
            </a:r>
          </a:p>
          <a:p>
            <a:pPr>
              <a:lnSpc>
                <a:spcPct val="80000"/>
              </a:lnSpc>
            </a:pPr>
            <a:endParaRPr lang="cs-CZ" sz="1600"/>
          </a:p>
          <a:p>
            <a:pPr>
              <a:lnSpc>
                <a:spcPct val="80000"/>
              </a:lnSpc>
            </a:pPr>
            <a:r>
              <a:rPr lang="cs-CZ" sz="1600"/>
              <a:t>Národní rada osob se zdravotním postižením – Mgr. Václav Krása – partner projektu , člen odborné skupiny při Vládním výboru pro zdravotně postižené občany</a:t>
            </a:r>
          </a:p>
          <a:p>
            <a:pPr>
              <a:lnSpc>
                <a:spcPct val="80000"/>
              </a:lnSpc>
            </a:pPr>
            <a:endParaRPr lang="cs-CZ" sz="1600"/>
          </a:p>
          <a:p>
            <a:pPr>
              <a:lnSpc>
                <a:spcPct val="80000"/>
              </a:lnSpc>
            </a:pPr>
            <a:r>
              <a:rPr lang="cs-CZ" sz="1600"/>
              <a:t>APLA Praha – partner projektu, člen pracovní skupiny na MPSV, člen odborné skupiny při Vládním výboru pro zdravotně postižené občany</a:t>
            </a:r>
          </a:p>
          <a:p>
            <a:pPr>
              <a:lnSpc>
                <a:spcPct val="80000"/>
              </a:lnSpc>
            </a:pPr>
            <a:endParaRPr lang="cs-CZ" sz="1600"/>
          </a:p>
          <a:p>
            <a:pPr>
              <a:lnSpc>
                <a:spcPct val="80000"/>
              </a:lnSpc>
            </a:pPr>
            <a:r>
              <a:rPr lang="cs-CZ" sz="1600"/>
              <a:t>APLA Jižní Morava – partner projektu</a:t>
            </a:r>
          </a:p>
          <a:p>
            <a:pPr>
              <a:lnSpc>
                <a:spcPct val="80000"/>
              </a:lnSpc>
            </a:pPr>
            <a:endParaRPr lang="cs-CZ" sz="1600"/>
          </a:p>
          <a:p>
            <a:pPr>
              <a:lnSpc>
                <a:spcPct val="80000"/>
              </a:lnSpc>
            </a:pPr>
            <a:r>
              <a:rPr lang="cs-CZ" sz="1600"/>
              <a:t>Vojta Dyk – patron kalendáře</a:t>
            </a:r>
          </a:p>
          <a:p>
            <a:pPr>
              <a:lnSpc>
                <a:spcPct val="80000"/>
              </a:lnSpc>
            </a:pPr>
            <a:endParaRPr lang="cs-CZ" sz="1600"/>
          </a:p>
          <a:p>
            <a:pPr>
              <a:lnSpc>
                <a:spcPct val="80000"/>
              </a:lnSpc>
            </a:pPr>
            <a:r>
              <a:rPr lang="cs-CZ" sz="1600"/>
              <a:t>Úřad vlády ČR ( v jednání )</a:t>
            </a:r>
          </a:p>
          <a:p>
            <a:pPr>
              <a:lnSpc>
                <a:spcPct val="80000"/>
              </a:lnSpc>
            </a:pPr>
            <a:endParaRPr lang="cs-CZ" sz="1600"/>
          </a:p>
          <a:p>
            <a:pPr>
              <a:lnSpc>
                <a:spcPct val="80000"/>
              </a:lnSpc>
            </a:pPr>
            <a:r>
              <a:rPr lang="cs-CZ" sz="1600"/>
              <a:t>MAFRA – přislíbená spolupráce a mediální podpora panem Andrejem Babišem</a:t>
            </a:r>
          </a:p>
          <a:p>
            <a:pPr>
              <a:lnSpc>
                <a:spcPct val="80000"/>
              </a:lnSpc>
            </a:pPr>
            <a:endParaRPr lang="cs-CZ" sz="1600"/>
          </a:p>
          <a:p>
            <a:pPr>
              <a:lnSpc>
                <a:spcPct val="80000"/>
              </a:lnSpc>
            </a:pPr>
            <a:r>
              <a:rPr lang="cs-CZ" sz="1600"/>
              <a:t>ZŠ a Gymnázium Jiřího – Guta Jarkovského, Truhlářská 22, Praha – partner projektu – držitel ceny APLAUS 2015 za podporu a integraci dětí s Aspergerovým syndromem, člen odborné skupiny při Vládním výboru pro zdravotně postižené občany</a:t>
            </a:r>
          </a:p>
          <a:p>
            <a:pPr>
              <a:lnSpc>
                <a:spcPct val="80000"/>
              </a:lnSpc>
            </a:pPr>
            <a:r>
              <a:rPr lang="cs-CZ" sz="1600"/>
              <a:t>Business Leaders Forum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cs-CZ" sz="1600"/>
              <a:t> </a:t>
            </a:r>
          </a:p>
          <a:p>
            <a:pPr>
              <a:lnSpc>
                <a:spcPct val="80000"/>
              </a:lnSpc>
            </a:pPr>
            <a:endParaRPr lang="cs-CZ" sz="1600"/>
          </a:p>
          <a:p>
            <a:pPr>
              <a:lnSpc>
                <a:spcPct val="80000"/>
              </a:lnSpc>
            </a:pPr>
            <a:endParaRPr lang="cs-CZ" sz="1600"/>
          </a:p>
          <a:p>
            <a:pPr>
              <a:lnSpc>
                <a:spcPct val="80000"/>
              </a:lnSpc>
            </a:pPr>
            <a:endParaRPr lang="cs-CZ" sz="2000"/>
          </a:p>
          <a:p>
            <a:pPr>
              <a:lnSpc>
                <a:spcPct val="80000"/>
              </a:lnSpc>
            </a:pPr>
            <a:endParaRPr lang="cs-CZ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9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/>
              <a:t>PARTNER</a:t>
            </a:r>
          </a:p>
        </p:txBody>
      </p:sp>
      <p:pic>
        <p:nvPicPr>
          <p:cNvPr id="16386" name="Picture 8" descr="MF PARTNER 1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282950" y="1981200"/>
            <a:ext cx="25781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/>
          <p:cNvSpPr>
            <a:spLocks noGrp="1"/>
          </p:cNvSpPr>
          <p:nvPr>
            <p:ph type="title" sz="quarter" idx="4294967295"/>
          </p:nvPr>
        </p:nvSpPr>
        <p:spPr/>
        <p:txBody>
          <a:bodyPr/>
          <a:lstStyle/>
          <a:p>
            <a:r>
              <a:rPr lang="cs-CZ"/>
              <a:t>PARTNEŘI</a:t>
            </a:r>
          </a:p>
        </p:txBody>
      </p:sp>
      <p:pic>
        <p:nvPicPr>
          <p:cNvPr id="17410" name="Picture 9" descr="logoBLF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81025" y="2386013"/>
            <a:ext cx="3786188" cy="1068387"/>
          </a:xfrm>
        </p:spPr>
      </p:pic>
      <p:pic>
        <p:nvPicPr>
          <p:cNvPr id="17411" name="Picture 10" descr="image001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619750" y="2668588"/>
            <a:ext cx="2093913" cy="500062"/>
          </a:xfrm>
        </p:spPr>
      </p:pic>
      <p:pic>
        <p:nvPicPr>
          <p:cNvPr id="17412" name="Picture 11" descr="apla_praha_logo_new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657225" y="4246563"/>
            <a:ext cx="3638550" cy="1363662"/>
          </a:xfrm>
        </p:spPr>
      </p:pic>
      <p:pic>
        <p:nvPicPr>
          <p:cNvPr id="17413" name="Picture 12" descr="kolaz-final-gym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646613" y="4141788"/>
            <a:ext cx="4040187" cy="1573212"/>
          </a:xfrm>
        </p:spPr>
      </p:pic>
      <p:sp>
        <p:nvSpPr>
          <p:cNvPr id="17414" name="Rectangle 14"/>
          <p:cNvSpPr>
            <a:spLocks noChangeArrowheads="1"/>
          </p:cNvSpPr>
          <p:nvPr/>
        </p:nvSpPr>
        <p:spPr bwMode="auto">
          <a:xfrm>
            <a:off x="4716463" y="3644900"/>
            <a:ext cx="4176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/>
              <a:t>Gymnázium Jiřího Gutha-Jarkovského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Nadpis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b="1"/>
              <a:t>Projekt Kontakty</a:t>
            </a:r>
          </a:p>
        </p:txBody>
      </p:sp>
      <p:sp>
        <p:nvSpPr>
          <p:cNvPr id="18434" name="Zástupný symbol pro obsah 2"/>
          <p:cNvSpPr>
            <a:spLocks noGrp="1"/>
          </p:cNvSpPr>
          <p:nvPr>
            <p:ph idx="4294967295"/>
          </p:nvPr>
        </p:nvSpPr>
        <p:spPr>
          <a:xfrm>
            <a:off x="123825" y="15573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/>
              <a:t>Cíl projektu</a:t>
            </a:r>
          </a:p>
          <a:p>
            <a:pPr lvl="2">
              <a:lnSpc>
                <a:spcPct val="90000"/>
              </a:lnSpc>
            </a:pPr>
            <a:r>
              <a:rPr lang="cs-CZ" sz="3200"/>
              <a:t>Zvýšit povědomí laické veřejnosti/odborné veřejnosti o autismu </a:t>
            </a:r>
          </a:p>
          <a:p>
            <a:pPr lvl="2">
              <a:lnSpc>
                <a:spcPct val="90000"/>
              </a:lnSpc>
            </a:pPr>
            <a:r>
              <a:rPr lang="cs-CZ" sz="3200"/>
              <a:t>Vzdělávat veřejnost na téma „život s autismem“</a:t>
            </a:r>
          </a:p>
          <a:p>
            <a:pPr lvl="2">
              <a:lnSpc>
                <a:spcPct val="90000"/>
              </a:lnSpc>
            </a:pPr>
            <a:r>
              <a:rPr lang="cs-CZ" sz="3200"/>
              <a:t>Zvýšit respekt široké veřejnosti vůči osobám zdravotně znevýhodněným</a:t>
            </a:r>
          </a:p>
          <a:p>
            <a:pPr lvl="2">
              <a:lnSpc>
                <a:spcPct val="90000"/>
              </a:lnSpc>
            </a:pPr>
            <a:r>
              <a:rPr lang="cs-CZ" sz="3200"/>
              <a:t>Přizvat společensky odpovědné firmy k projektu podporovaného zaměstnávání</a:t>
            </a:r>
          </a:p>
          <a:p>
            <a:pPr lvl="2">
              <a:lnSpc>
                <a:spcPct val="90000"/>
              </a:lnSpc>
            </a:pPr>
            <a:endParaRPr lang="cs-CZ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b="1"/>
              <a:t>Fotograf Radovan Šťastný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93663" y="1557338"/>
            <a:ext cx="8229600" cy="45259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600"/>
              <a:t>Známý fotograf, malíř, textař a režisér</a:t>
            </a:r>
          </a:p>
          <a:p>
            <a:pPr>
              <a:lnSpc>
                <a:spcPct val="90000"/>
              </a:lnSpc>
            </a:pPr>
            <a:r>
              <a:rPr lang="cs-CZ" sz="1600"/>
              <a:t>Vystavoval v Johanesburku, Paříži, Bruselu, Tel Avivu a dalších městech v zahraničí a v České republice. Jeho fotografie lze vidět na mnoha propagačních materiálech ostravských divadel. Fotí známe osobnosti (Zdeněk Svěrák, Petr Nárožný, Pavel Liška, Vojta Dyk, Bolek Polívka, Ivan Trojan a další).</a:t>
            </a:r>
          </a:p>
          <a:p>
            <a:pPr>
              <a:lnSpc>
                <a:spcPct val="90000"/>
              </a:lnSpc>
            </a:pPr>
            <a:r>
              <a:rPr lang="cs-CZ" sz="1600"/>
              <a:t> Kromě focení režíruje klipy známým interpretům (Buty, Richard Müller, Richard Krajčo), píše texty (Karel Gott, Richard Krajčo) a natáčí také filmy s mentálně postiženými.</a:t>
            </a:r>
          </a:p>
          <a:p>
            <a:pPr>
              <a:lnSpc>
                <a:spcPct val="90000"/>
              </a:lnSpc>
            </a:pPr>
            <a:endParaRPr lang="cs-CZ" sz="1600"/>
          </a:p>
          <a:p>
            <a:pPr>
              <a:lnSpc>
                <a:spcPct val="90000"/>
              </a:lnSpc>
            </a:pPr>
            <a:r>
              <a:rPr lang="cs-CZ" sz="1600"/>
              <a:t>Je autorem knih:</a:t>
            </a:r>
          </a:p>
          <a:p>
            <a:pPr>
              <a:lnSpc>
                <a:spcPct val="90000"/>
              </a:lnSpc>
            </a:pPr>
            <a:r>
              <a:rPr lang="cs-CZ" sz="1600"/>
              <a:t>„KŘEHKOSTI ANEB I V NEBI TO SMRDÍ“</a:t>
            </a:r>
          </a:p>
          <a:p>
            <a:pPr>
              <a:lnSpc>
                <a:spcPct val="90000"/>
              </a:lnSpc>
            </a:pPr>
            <a:r>
              <a:rPr lang="cs-CZ" sz="1600"/>
              <a:t>„OSTRAVA – MĚSTO, KTERÉ SI NEHRAJE NA CITY“</a:t>
            </a:r>
          </a:p>
          <a:p>
            <a:pPr>
              <a:lnSpc>
                <a:spcPct val="90000"/>
              </a:lnSpc>
            </a:pPr>
            <a:r>
              <a:rPr lang="cs-CZ" sz="1600"/>
              <a:t>„KDYŽ CESTA ZNAMENÁ CÍL“</a:t>
            </a:r>
          </a:p>
          <a:p>
            <a:pPr>
              <a:lnSpc>
                <a:spcPct val="90000"/>
              </a:lnSpc>
            </a:pPr>
            <a:r>
              <a:rPr lang="cs-CZ" sz="1600"/>
              <a:t>„ZATRACENÁ OSTRAVA – OSTRAVA ZATRACENÁ “, </a:t>
            </a:r>
            <a:br>
              <a:rPr lang="cs-CZ" sz="1600"/>
            </a:br>
            <a:r>
              <a:rPr lang="cs-CZ"/>
              <a:t/>
            </a:r>
            <a:br>
              <a:rPr lang="cs-CZ"/>
            </a:br>
            <a:r>
              <a:rPr lang="cs-CZ"/>
              <a:t>http://www.radovanstastny.cz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Nadpis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0482" name="Zástupný symbol pro obsah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6488" y="0"/>
            <a:ext cx="6302375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76488" cy="357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7950" y="3429000"/>
            <a:ext cx="41148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13200" y="3627438"/>
            <a:ext cx="4668838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Nadpis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b="1"/>
              <a:t>Autismus</a:t>
            </a:r>
            <a:endParaRPr lang="cs-CZ"/>
          </a:p>
        </p:txBody>
      </p:sp>
      <p:sp>
        <p:nvSpPr>
          <p:cNvPr id="21506" name="Zástupný symbol pro obsah 2"/>
          <p:cNvSpPr>
            <a:spLocks noGrp="1"/>
          </p:cNvSpPr>
          <p:nvPr>
            <p:ph idx="4294967295"/>
          </p:nvPr>
        </p:nvSpPr>
        <p:spPr>
          <a:xfrm>
            <a:off x="457200" y="1981200"/>
            <a:ext cx="7897813" cy="3735388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cs-CZ" sz="2200"/>
              <a:t>Projevuje se:</a:t>
            </a:r>
          </a:p>
          <a:p>
            <a:pPr lvl="1" algn="just">
              <a:lnSpc>
                <a:spcPct val="80000"/>
              </a:lnSpc>
            </a:pPr>
            <a:r>
              <a:rPr lang="cs-CZ" sz="2000"/>
              <a:t>Narušení exekutivních funkcí – plánování, flexibilita, kreativita, kontrola a řízení podnětů, chápání času a prostoru</a:t>
            </a:r>
          </a:p>
          <a:p>
            <a:pPr lvl="1" algn="just">
              <a:lnSpc>
                <a:spcPct val="80000"/>
              </a:lnSpc>
            </a:pPr>
            <a:r>
              <a:rPr lang="cs-CZ" sz="2000"/>
              <a:t>Lidé s autismem nerozumí svým citům a pocitům a jednání druhých a mají nedostatek empatie </a:t>
            </a:r>
          </a:p>
          <a:p>
            <a:pPr lvl="1" algn="just">
              <a:lnSpc>
                <a:spcPct val="80000"/>
              </a:lnSpc>
            </a:pPr>
            <a:r>
              <a:rPr lang="cs-CZ" sz="2000"/>
              <a:t>Neumí předvídat chování jiných</a:t>
            </a:r>
          </a:p>
          <a:p>
            <a:pPr lvl="1" algn="just">
              <a:lnSpc>
                <a:spcPct val="80000"/>
              </a:lnSpc>
            </a:pPr>
            <a:r>
              <a:rPr lang="cs-CZ" sz="2000"/>
              <a:t>Neumí vytvářet sociální vazby, nechápou smysl komunikace</a:t>
            </a:r>
          </a:p>
          <a:p>
            <a:pPr>
              <a:lnSpc>
                <a:spcPct val="80000"/>
              </a:lnSpc>
            </a:pPr>
            <a:endParaRPr lang="cs-CZ" sz="2200"/>
          </a:p>
          <a:p>
            <a:pPr>
              <a:lnSpc>
                <a:spcPct val="80000"/>
              </a:lnSpc>
            </a:pPr>
            <a:r>
              <a:rPr lang="cs-CZ" sz="2200"/>
              <a:t>Výskyt autismu v ČR</a:t>
            </a:r>
          </a:p>
          <a:p>
            <a:pPr lvl="1">
              <a:lnSpc>
                <a:spcPct val="80000"/>
              </a:lnSpc>
            </a:pPr>
            <a:r>
              <a:rPr lang="cs-CZ" sz="2000"/>
              <a:t>Poslední studie uvádějí 1 % výskyt  osob s poruchou autistického spektra </a:t>
            </a:r>
          </a:p>
          <a:p>
            <a:pPr>
              <a:lnSpc>
                <a:spcPct val="80000"/>
              </a:lnSpc>
            </a:pPr>
            <a:endParaRPr lang="cs-CZ" sz="2200"/>
          </a:p>
          <a:p>
            <a:pPr>
              <a:lnSpc>
                <a:spcPct val="80000"/>
              </a:lnSpc>
            </a:pPr>
            <a:r>
              <a:rPr lang="cs-CZ" sz="2200"/>
              <a:t>V České republice žije zhruba 100 000 osob s poruchou autistického spektra. Pouze zlomek z nich obdržel správnou diagnózu.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Nadpis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b="1"/>
              <a:t>Občanské sdružení proPAS</a:t>
            </a:r>
            <a:endParaRPr lang="cs-CZ"/>
          </a:p>
        </p:txBody>
      </p:sp>
      <p:sp>
        <p:nvSpPr>
          <p:cNvPr id="22530" name="Zástupný symbol pro obsah 2"/>
          <p:cNvSpPr>
            <a:spLocks noGrp="1"/>
          </p:cNvSpPr>
          <p:nvPr>
            <p:ph idx="4294967295"/>
          </p:nvPr>
        </p:nvSpPr>
        <p:spPr>
          <a:xfrm>
            <a:off x="457200" y="1981200"/>
            <a:ext cx="7897813" cy="3735388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cs-CZ" sz="1800"/>
              <a:t>Založeno v roce 2012</a:t>
            </a:r>
            <a:r>
              <a:rPr lang="cs-CZ" sz="3000"/>
              <a:t> </a:t>
            </a:r>
          </a:p>
          <a:p>
            <a:pPr algn="just">
              <a:lnSpc>
                <a:spcPct val="90000"/>
              </a:lnSpc>
            </a:pPr>
            <a:r>
              <a:rPr lang="cs-CZ" sz="1800"/>
              <a:t>Předsedkyně  Petra Valentová je členkou pracovní skupiny na MPSV a členkou odborné skupiny při Vládním výboru pro zdavotně postižené občany </a:t>
            </a:r>
          </a:p>
          <a:p>
            <a:pPr algn="just">
              <a:lnSpc>
                <a:spcPct val="90000"/>
              </a:lnSpc>
            </a:pPr>
            <a:r>
              <a:rPr lang="cs-CZ" sz="2000"/>
              <a:t>Cíl občanského sdružení – všestranně pomáhat zdravotně znevýhodněným osobám, prioritně osobám s PAS a podporovat osoby o ně pečující.</a:t>
            </a:r>
          </a:p>
          <a:p>
            <a:pPr algn="just">
              <a:lnSpc>
                <a:spcPct val="90000"/>
              </a:lnSpc>
            </a:pPr>
            <a:r>
              <a:rPr lang="cs-CZ" sz="1800"/>
              <a:t>Pomoc a podpora zdravotně znevýhodněným osobám, aby mohly žít, pracovat a vzdělávat se v běžném prostředí</a:t>
            </a:r>
          </a:p>
          <a:p>
            <a:r>
              <a:rPr lang="cs-CZ" sz="1800"/>
              <a:t>Rozšiřovat obecné povědomí o toleranci, vytváření a udržování kvalitních mezilidských vztahů, naplněných respektem vůči osobám zdravotně znevýhodněným</a:t>
            </a:r>
          </a:p>
          <a:p>
            <a:r>
              <a:rPr lang="cs-CZ" sz="1800"/>
              <a:t>Šířit myšlenku nutné společenské angažovanosti lidí a firem v oblasti podporování zdravotně znevýhodněných i na trhu práce.</a:t>
            </a:r>
          </a:p>
          <a:p>
            <a:pPr lvl="3" algn="just">
              <a:lnSpc>
                <a:spcPct val="90000"/>
              </a:lnSpc>
              <a:buFont typeface="Wingdings" pitchFamily="2" charset="2"/>
              <a:buNone/>
            </a:pPr>
            <a:endParaRPr lang="cs-CZ"/>
          </a:p>
          <a:p>
            <a:pPr algn="just">
              <a:lnSpc>
                <a:spcPct val="90000"/>
              </a:lnSpc>
            </a:pPr>
            <a:endParaRPr lang="cs-CZ"/>
          </a:p>
          <a:p>
            <a:pPr algn="just">
              <a:lnSpc>
                <a:spcPct val="90000"/>
              </a:lnSpc>
            </a:pPr>
            <a:endParaRPr lang="cs-CZ"/>
          </a:p>
          <a:p>
            <a:pPr algn="just">
              <a:lnSpc>
                <a:spcPct val="90000"/>
              </a:lnSpc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cs-CZ" sz="4000" b="1"/>
              <a:t>Kontakt na občanské sdružení proPAS </a:t>
            </a:r>
            <a:endParaRPr lang="cs-CZ" sz="4000"/>
          </a:p>
        </p:txBody>
      </p:sp>
      <p:sp>
        <p:nvSpPr>
          <p:cNvPr id="23554" name="Zástupný symbol pro obsah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cs-CZ"/>
              <a:t>Mgr. Petra Valentová</a:t>
            </a:r>
          </a:p>
          <a:p>
            <a:pPr marL="0" indent="0" algn="ctr">
              <a:buFont typeface="Wingdings" pitchFamily="2" charset="2"/>
              <a:buNone/>
            </a:pPr>
            <a:r>
              <a:rPr lang="cs-CZ"/>
              <a:t>Adresa: </a:t>
            </a:r>
            <a:r>
              <a:rPr lang="cs-CZ" i="1"/>
              <a:t>Klimentská 40, Praha, 110 00</a:t>
            </a:r>
            <a:endParaRPr lang="cs-CZ" i="1">
              <a:solidFill>
                <a:srgbClr val="FF0000"/>
              </a:solidFill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cs-CZ"/>
              <a:t>Telefon:</a:t>
            </a:r>
            <a:r>
              <a:rPr lang="cs-CZ" i="1">
                <a:solidFill>
                  <a:srgbClr val="FF0000"/>
                </a:solidFill>
              </a:rPr>
              <a:t> </a:t>
            </a:r>
            <a:r>
              <a:rPr lang="cs-CZ" i="1"/>
              <a:t>734 335 800</a:t>
            </a:r>
            <a:endParaRPr lang="cs-CZ" i="1">
              <a:solidFill>
                <a:srgbClr val="FF0000"/>
              </a:solidFill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cs-CZ"/>
              <a:t>Mail: </a:t>
            </a:r>
            <a:r>
              <a:rPr lang="cs-CZ" i="1"/>
              <a:t>info@propas.cz</a:t>
            </a:r>
            <a:endParaRPr lang="cs-CZ" i="1">
              <a:solidFill>
                <a:srgbClr val="FF0000"/>
              </a:solidFill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cs-CZ"/>
              <a:t>Číslo účtu:</a:t>
            </a:r>
            <a:r>
              <a:rPr lang="cs-CZ" i="1">
                <a:solidFill>
                  <a:srgbClr val="FF0000"/>
                </a:solidFill>
              </a:rPr>
              <a:t> </a:t>
            </a:r>
            <a:r>
              <a:rPr lang="cs-CZ"/>
              <a:t>250463374/ 0300 </a:t>
            </a:r>
            <a:endParaRPr lang="cs-CZ" i="1">
              <a:solidFill>
                <a:srgbClr val="FF0000"/>
              </a:solidFill>
            </a:endParaRPr>
          </a:p>
          <a:p>
            <a:pPr marL="0" indent="0" algn="ctr">
              <a:buFont typeface="Wingdings" pitchFamily="2" charset="2"/>
              <a:buNone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125</TotalTime>
  <Words>444</Words>
  <Application>Microsoft Office PowerPoint</Application>
  <PresentationFormat>Předvádění na obrazovce (4:3)</PresentationFormat>
  <Paragraphs>67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Šablona návrhu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Arial Black</vt:lpstr>
      <vt:lpstr>Pixel</vt:lpstr>
      <vt:lpstr>  </vt:lpstr>
      <vt:lpstr>Partneři projektu</vt:lpstr>
      <vt:lpstr>PARTNER</vt:lpstr>
      <vt:lpstr>PARTNEŘI</vt:lpstr>
      <vt:lpstr>Projekt Kontakty</vt:lpstr>
      <vt:lpstr>Fotograf Radovan Šťastný</vt:lpstr>
      <vt:lpstr>Snímek 7</vt:lpstr>
      <vt:lpstr>Autismus</vt:lpstr>
      <vt:lpstr>Občanské sdružení proPAS</vt:lpstr>
      <vt:lpstr>Kontakt na občanské sdružení proPAS </vt:lpstr>
    </vt:vector>
  </TitlesOfParts>
  <Company>Bayer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KONTAKTY sdružení</dc:title>
  <dc:creator>Jana Mechova</dc:creator>
  <cp:lastModifiedBy>Petra Valentová</cp:lastModifiedBy>
  <cp:revision>53</cp:revision>
  <dcterms:created xsi:type="dcterms:W3CDTF">2014-10-27T13:05:57Z</dcterms:created>
  <dcterms:modified xsi:type="dcterms:W3CDTF">2015-04-12T21:42:55Z</dcterms:modified>
</cp:coreProperties>
</file>